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61" r:id="rId6"/>
    <p:sldId id="275" r:id="rId7"/>
    <p:sldId id="262" r:id="rId8"/>
    <p:sldId id="263" r:id="rId9"/>
    <p:sldId id="273" r:id="rId10"/>
    <p:sldId id="274" r:id="rId11"/>
    <p:sldId id="276" r:id="rId12"/>
    <p:sldId id="277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EXANDRIA\CSKS\NewHuman%20Ear\AlN_growth_Survey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ALEXANDRIA\CSKS\NewHuman%20Ear\AlN_growth_Surve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ALEXANDRIA\CSKS\NewHuman%20Ear\AlN_growth_Survey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7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</a:t>
            </a:r>
            <a:r>
              <a:rPr lang="en-US" baseline="-25000" dirty="0"/>
              <a:t>33</a:t>
            </a:r>
            <a:r>
              <a:rPr lang="en-US" dirty="0"/>
              <a:t> (pm/V)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7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'd33'!$B$1</c:f>
              <c:strCache>
                <c:ptCount val="1"/>
                <c:pt idx="0">
                  <c:v>d33 (pm/V) </c:v>
                </c:pt>
              </c:strCache>
            </c:strRef>
          </c:tx>
          <c:spPr>
            <a:ln w="25400">
              <a:noFill/>
            </a:ln>
            <a:effectLst>
              <a:innerShdw blurRad="114300">
                <a:prstClr val="black"/>
              </a:innerShdw>
            </a:effectLst>
          </c:spPr>
          <c:marker>
            <c:symbol val="circle"/>
            <c:size val="4"/>
            <c:spPr>
              <a:solidFill>
                <a:schemeClr val="tx1"/>
              </a:solidFill>
              <a:ln w="9525" cap="flat" cmpd="sng" algn="ctr">
                <a:solidFill>
                  <a:schemeClr val="accent1"/>
                </a:solidFill>
                <a:round/>
              </a:ln>
              <a:effectLst>
                <a:innerShdw blurRad="114300">
                  <a:prstClr val="black"/>
                </a:innerShdw>
              </a:effectLst>
            </c:spPr>
          </c:marker>
          <c:xVal>
            <c:numRef>
              <c:f>'d33'!$A$2:$A$8</c:f>
              <c:numCache>
                <c:formatCode>General</c:formatCode>
                <c:ptCount val="7"/>
                <c:pt idx="0">
                  <c:v>2000</c:v>
                </c:pt>
                <c:pt idx="1">
                  <c:v>1999</c:v>
                </c:pt>
                <c:pt idx="2">
                  <c:v>2007</c:v>
                </c:pt>
                <c:pt idx="3">
                  <c:v>2004</c:v>
                </c:pt>
                <c:pt idx="4">
                  <c:v>2006</c:v>
                </c:pt>
                <c:pt idx="5">
                  <c:v>2010</c:v>
                </c:pt>
                <c:pt idx="6">
                  <c:v>2020</c:v>
                </c:pt>
              </c:numCache>
            </c:numRef>
          </c:xVal>
          <c:yVal>
            <c:numRef>
              <c:f>'d33'!$B$2:$B$8</c:f>
              <c:numCache>
                <c:formatCode>General</c:formatCode>
                <c:ptCount val="7"/>
                <c:pt idx="0">
                  <c:v>5.0999999999999996</c:v>
                </c:pt>
                <c:pt idx="1">
                  <c:v>5.6</c:v>
                </c:pt>
                <c:pt idx="2">
                  <c:v>4.17</c:v>
                </c:pt>
                <c:pt idx="3">
                  <c:v>4.9000000000000004</c:v>
                </c:pt>
                <c:pt idx="4">
                  <c:v>6.94</c:v>
                </c:pt>
                <c:pt idx="5">
                  <c:v>4.8099999999999996</c:v>
                </c:pt>
                <c:pt idx="6">
                  <c:v>9.2041051311278181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025-4EE2-8E24-2E9FAAA76E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72225616"/>
        <c:axId val="1879048384"/>
      </c:scatterChart>
      <c:valAx>
        <c:axId val="1872225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9048384"/>
        <c:crosses val="autoZero"/>
        <c:crossBetween val="midCat"/>
      </c:valAx>
      <c:valAx>
        <c:axId val="1879048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722256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100000">
          <a:schemeClr val="lt1">
            <a:lumMod val="95000"/>
          </a:schemeClr>
        </a:gs>
        <a:gs pos="43000">
          <a:schemeClr val="lt1"/>
        </a:gs>
      </a:gsLst>
      <a:path path="circle">
        <a:fillToRect l="50000" t="50000" r="50000" b="50000"/>
      </a:path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Substrate!$B$1</c:f>
              <c:strCache>
                <c:ptCount val="1"/>
                <c:pt idx="0">
                  <c:v>Numbers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chemeClr val="lt1">
                  <a:alpha val="50000"/>
                </a:schemeClr>
              </a:solidFill>
              <a:round/>
            </a:ln>
            <a:effectLst/>
          </c:spPr>
          <c:invertIfNegative val="0"/>
          <c:cat>
            <c:strRef>
              <c:f>Substrate!$A$2:$A$6</c:f>
              <c:strCache>
                <c:ptCount val="5"/>
                <c:pt idx="0">
                  <c:v>with Silicon</c:v>
                </c:pt>
                <c:pt idx="1">
                  <c:v>with Sapphire</c:v>
                </c:pt>
                <c:pt idx="2">
                  <c:v>with Diamond</c:v>
                </c:pt>
                <c:pt idx="3">
                  <c:v>with Glass</c:v>
                </c:pt>
                <c:pt idx="4">
                  <c:v>Not mentioned</c:v>
                </c:pt>
              </c:strCache>
            </c:strRef>
          </c:cat>
          <c:val>
            <c:numRef>
              <c:f>Substrate!$B$2:$B$6</c:f>
              <c:numCache>
                <c:formatCode>General</c:formatCode>
                <c:ptCount val="5"/>
                <c:pt idx="0">
                  <c:v>33</c:v>
                </c:pt>
                <c:pt idx="1">
                  <c:v>4</c:v>
                </c:pt>
                <c:pt idx="2">
                  <c:v>2</c:v>
                </c:pt>
                <c:pt idx="3">
                  <c:v>1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12-4E42-A9E7-6B5D4D537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843767327"/>
        <c:axId val="838176703"/>
      </c:barChart>
      <c:catAx>
        <c:axId val="84376732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38176703"/>
        <c:crosses val="autoZero"/>
        <c:auto val="1"/>
        <c:lblAlgn val="ctr"/>
        <c:lblOffset val="100"/>
        <c:noMultiLvlLbl val="0"/>
      </c:catAx>
      <c:valAx>
        <c:axId val="838176703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3767327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dk1">
                <a:lumMod val="35000"/>
                <a:lumOff val="6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literature2016!$D$2:$D$47</cx:f>
        <cx:lvl ptCount="46" formatCode="General">
          <cx:pt idx="0">3.2999999999999998</cx:pt>
          <cx:pt idx="1">7.0999999999999996</cx:pt>
          <cx:pt idx="4">1.6299999999999999</cx:pt>
          <cx:pt idx="6">0.39000000000000001</cx:pt>
          <cx:pt idx="7">1.1899999999999999</cx:pt>
          <cx:pt idx="8">2.3999999999999999</cx:pt>
          <cx:pt idx="9">0.19</cx:pt>
          <cx:pt idx="10">1.6299999999999999</cx:pt>
          <cx:pt idx="13">2</cx:pt>
          <cx:pt idx="14">2.2589999999999999</cx:pt>
          <cx:pt idx="15">0.29999999999999999</cx:pt>
          <cx:pt idx="16">1.8</cx:pt>
          <cx:pt idx="17">0.20999999999999999</cx:pt>
          <cx:pt idx="19">0.32000000000000001</cx:pt>
          <cx:pt idx="20">1.3</cx:pt>
          <cx:pt idx="22">0.32000000000000001</cx:pt>
          <cx:pt idx="24">0.28999999999999998</cx:pt>
          <cx:pt idx="26">1.2</cx:pt>
          <cx:pt idx="27">2</cx:pt>
          <cx:pt idx="28">2</cx:pt>
          <cx:pt idx="29">0.14000000000000001</cx:pt>
          <cx:pt idx="30">2</cx:pt>
          <cx:pt idx="31">2.7000000000000002</cx:pt>
          <cx:pt idx="32">8.3000000000000007</cx:pt>
          <cx:pt idx="33">0.40000000000000002</cx:pt>
          <cx:pt idx="34">0.40000000000000002</cx:pt>
          <cx:pt idx="35">1.3999999999999999</cx:pt>
          <cx:pt idx="42">0.25</cx:pt>
          <cx:pt idx="43">1.3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2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FWHM (</a:t>
            </a:r>
            <a:r>
              <a:rPr lang="en-US" sz="2400" b="0" i="1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in degrees</a:t>
            </a:r>
            <a:r>
              <a:rPr lang="en-US" sz="2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)</a:t>
            </a:r>
          </a:p>
        </cx:rich>
      </cx:tx>
    </cx:title>
    <cx:plotArea>
      <cx:plotAreaRegion>
        <cx:series layoutId="boxWhisker" uniqueId="{DBD97881-4B62-4493-A79F-D047EE3B120D}">
          <cx:tx>
            <cx:txData>
              <cx:f>literature2016!$D$1</cx:f>
              <cx:v>FWHM smallest</cx:v>
            </cx:txData>
          </cx:tx>
          <cx:spPr>
            <a:ln>
              <a:solidFill>
                <a:schemeClr val="tx1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ckLabels/>
      </cx:axis>
      <cx:axis id="1">
        <cx:valScaling/>
        <cx:majorGridlines/>
        <cx:minorGridlines/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 sz="2000"/>
            </a:pPr>
            <a:endParaRPr lang="en-US" sz="20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endParaRPr>
          </a:p>
        </cx:txPr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7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/>
  </cs:dataLabel>
  <cs:dataLabelCallout>
    <cs:lnRef idx="0"/>
    <cs:fillRef idx="0"/>
    <cs:effectRef idx="0"/>
    <cs:fontRef idx="minor">
      <a:schemeClr val="lt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60000"/>
        </a:schemeClr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2857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25400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dk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2857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4">
  <cs:axisTitle>
    <cs:lnRef idx="0"/>
    <cs:fillRef idx="0"/>
    <cs:effectRef idx="0"/>
    <cs:fontRef idx="minor">
      <a:schemeClr val="dk1">
        <a:lumMod val="50000"/>
        <a:lumOff val="50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100000">
            <a:schemeClr val="lt1">
              <a:lumMod val="95000"/>
            </a:schemeClr>
          </a:gs>
          <a:gs pos="43000">
            <a:schemeClr val="lt1"/>
          </a:gs>
        </a:gsLst>
        <a:path path="circle">
          <a:fillToRect l="50000" t="50000" r="50000" b="50000"/>
        </a:path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>
        <a:solidFill>
          <a:schemeClr val="phClr">
            <a:alpha val="20000"/>
          </a:schemeClr>
        </a:solidFill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50000"/>
        <a:lumOff val="50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50000"/>
        <a:lumOff val="50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600" b="0" kern="1200" spc="70" baseline="0"/>
  </cs:title>
  <cs:trendline>
    <cs:lnRef idx="0">
      <cs:styleClr val="0"/>
    </cs:lnRef>
    <cs:fillRef idx="0"/>
    <cs:effectRef idx="0"/>
    <cs:fontRef idx="minor">
      <a:schemeClr val="tx1"/>
    </cs:fontRef>
    <cs:spPr>
      <a:ln w="63500" cap="rnd" cmpd="sng" algn="ctr">
        <a:solidFill>
          <a:schemeClr val="phClr"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50000"/>
        <a:lumOff val="50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879BA-BCD3-492B-876D-A73689AE8A00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EEEAC2-64B1-4E4F-93F1-8D5ADAE4562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560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6DF381-ABB9-4450-BCF4-AEB8786C9D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1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5254C-ED93-451B-8E48-5AD6DC96CB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532792-BF4C-4C22-8506-0CAF02A58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80607-2F24-4D78-A9B3-45CD97415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1898A-0FBE-492F-82B1-C603CA0B5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BBF0C-F87D-40A6-AA68-0A358937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0054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88820-3661-416D-85CF-D5DA2DE28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FFA9AA-0B11-40BB-B2A8-1F5A644028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85DD0-9489-416D-A0FE-29D728EC7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CD0FB-C75A-4A76-94AA-7D5FB0328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A3129-225D-401E-93CB-92B7056FE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555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D43BF7-6C7B-4112-99F9-8EA9B4588B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8AD0B8-4DD5-44BE-8D6E-BB75A06C8C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5227A-FF65-4B53-AA57-62BA5B536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3EA62-2C89-4F38-9B2E-4574B859D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BE2D8-DC1B-417C-99D6-01837BBA4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1808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914400" y="1122480"/>
            <a:ext cx="1036272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81028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3E5F0-B624-439D-BAAC-2530E58AF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8486-BE2C-4D7F-A5B6-E7E47E8B3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FFD88-509D-44FE-ACAE-DDBCF865A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D4946-4F1E-4D4C-BEFD-DF6F853CF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A50C2-4F34-4D94-A0C9-1177EB32B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663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E8159-5B2D-4E8F-8BD9-795191F9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80061-1C14-4026-ACFD-5BD038A9B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52A51-757A-438B-B7AE-117EBAA0D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6FF755-25A5-425B-B684-38239530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2DA8D-A698-459C-B0DE-9C721D5E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2643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EAC8E-F45C-4278-8D59-3820CCEB5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CB66E-A119-48FC-B71F-87C354A74A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805BDB-F678-4CB0-AE8A-1D9FFEB86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231E51-77C0-44AD-88E3-EA83ECB1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CAAAA-1C89-4604-AF32-0691015F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C8F209-D1CC-418B-9A6D-EBACDFA2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15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AE92-BCB7-4AB7-B78F-14C6F09EC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EDE53F-E38D-43A6-BAE8-C0A1703004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3D953-CAB1-4AA0-B86D-46158F9E97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CB96F1-3FA9-486C-85F8-2B6AFBD0D4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F1273-54D4-4019-BA9F-5074C5271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62B4E6-C028-44B6-8480-CC782416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6DE9A9-515F-48F2-991B-F218E997B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CF0681-9169-4256-A1C1-C940C6FF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875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3E5A1-E09E-4841-9DA9-8DD0A5924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63BD0-170F-4ECC-AC47-DD2143979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1A85F7-A5F1-45D3-BD3E-DA3755AD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D3F07-CB7C-4346-B447-A8542EA9B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020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ACBABE-A7DE-4AA7-B6E2-BCF915492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3C073B-9E00-49D0-A7E6-282BB36E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12434-5E3F-47AF-AF4E-39A6080C0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28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3D774-8553-4633-B741-B07868A44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50FFC-20B9-48CB-B36E-5C3637365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0C41E-0582-4A49-95CC-6881962F8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7B1C40-EAE2-4A93-BDDF-C6E790463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275EB-C228-4047-89A2-B70324B8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9583A-46BD-4666-8FE1-6FBA32A29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931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CDC0-74C4-4CFB-A36D-1C6904903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E3FF30-E85E-4705-97FB-FD1987460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23B3E4-92F1-43D7-A199-19DBB691C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FDF6C-CC44-4082-930E-5A8FDD3D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CC723-2044-4BF9-B6E8-3D524A6ED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D7876-F517-45AD-B239-D3B3432AB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775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B47DD-650F-44BB-8CCB-BDA8F569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8FE2FE-75DB-49F8-9595-25ECB8FDD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56520-C8C0-4611-8ED3-11ECB823B7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DBE0E-6AF0-453D-B7F2-25416AB95675}" type="datetimeFigureOut">
              <a:rPr lang="en-IN" smtClean="0"/>
              <a:t>07-02-2021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5A1D46-71BC-4511-9F0D-17273F08C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FB4AD-DE7D-472E-9C08-F3124FE6A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52616-DFC9-4FA1-9C35-BCDEEC9A09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1395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7" Type="http://schemas.openxmlformats.org/officeDocument/2006/relationships/image" Target="../media/image61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oleObject" Target="../embeddings/oleObject1.bin"/><Relationship Id="rId18" Type="http://schemas.openxmlformats.org/officeDocument/2006/relationships/image" Target="../media/image17.wmf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oleObject" Target="../embeddings/oleObject3.bin"/><Relationship Id="rId2" Type="http://schemas.openxmlformats.org/officeDocument/2006/relationships/image" Target="../media/image4.emf"/><Relationship Id="rId16" Type="http://schemas.openxmlformats.org/officeDocument/2006/relationships/image" Target="../media/image1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5" Type="http://schemas.openxmlformats.org/officeDocument/2006/relationships/oleObject" Target="../embeddings/oleObject2.bin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5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5.xml"/><Relationship Id="rId6" Type="http://schemas.openxmlformats.org/officeDocument/2006/relationships/chart" Target="../charts/chart2.xml"/><Relationship Id="rId5" Type="http://schemas.openxmlformats.org/officeDocument/2006/relationships/image" Target="../media/image21.jpe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3.JPG"/><Relationship Id="rId7" Type="http://schemas.openxmlformats.org/officeDocument/2006/relationships/image" Target="../media/image60.png"/><Relationship Id="rId12" Type="http://schemas.openxmlformats.org/officeDocument/2006/relationships/image" Target="../media/image29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11" Type="http://schemas.openxmlformats.org/officeDocument/2006/relationships/image" Target="../media/image28.jpeg"/><Relationship Id="rId5" Type="http://schemas.openxmlformats.org/officeDocument/2006/relationships/image" Target="../media/image25.JP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tif"/><Relationship Id="rId4" Type="http://schemas.openxmlformats.org/officeDocument/2006/relationships/image" Target="../media/image37.png"/><Relationship Id="rId9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ABD6D2-79D0-49E2-A6AC-8BFE1C6A0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777178"/>
            <a:ext cx="5356377" cy="3012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5B2A18-FE2F-40D4-ADBC-C10F4B091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68" y="3777177"/>
            <a:ext cx="5356379" cy="3012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C4B3ED-C939-4B9B-876F-AD73B3FD4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794" y="665826"/>
            <a:ext cx="5904481" cy="311135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BC55C1-4F8E-432E-B8D3-EFFFCB6C4BC0}"/>
              </a:ext>
            </a:extLst>
          </p:cNvPr>
          <p:cNvSpPr/>
          <p:nvPr/>
        </p:nvSpPr>
        <p:spPr>
          <a:xfrm>
            <a:off x="141467" y="3080823"/>
            <a:ext cx="2564816" cy="6572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TED Simulations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E82424F-AADD-46BC-8BEF-1C0583F97635}"/>
              </a:ext>
            </a:extLst>
          </p:cNvPr>
          <p:cNvSpPr/>
          <p:nvPr/>
        </p:nvSpPr>
        <p:spPr>
          <a:xfrm>
            <a:off x="9317615" y="3156145"/>
            <a:ext cx="2564816" cy="6210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Mysteries of TED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ADC816F-ED25-4E1E-9685-DAB5C85976A2}"/>
              </a:ext>
            </a:extLst>
          </p:cNvPr>
          <p:cNvSpPr/>
          <p:nvPr/>
        </p:nvSpPr>
        <p:spPr>
          <a:xfrm>
            <a:off x="2121763" y="14593"/>
            <a:ext cx="7590408" cy="10329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THERMO-ELASTIC DISSIPATION (TED)</a:t>
            </a:r>
          </a:p>
        </p:txBody>
      </p:sp>
    </p:spTree>
    <p:extLst>
      <p:ext uri="{BB962C8B-B14F-4D97-AF65-F5344CB8AC3E}">
        <p14:creationId xmlns:p14="http://schemas.microsoft.com/office/powerpoint/2010/main" val="285850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A picture containing diagram&#10;&#10;Description automatically generated">
            <a:extLst>
              <a:ext uri="{FF2B5EF4-FFF2-40B4-BE49-F238E27FC236}">
                <a16:creationId xmlns:a16="http://schemas.microsoft.com/office/drawing/2014/main" id="{5EF56670-A3A5-48C5-AD30-1B8586C64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75" y="3793139"/>
            <a:ext cx="4097938" cy="2836732"/>
          </a:xfrm>
          <a:prstGeom prst="rect">
            <a:avLst/>
          </a:prstGeom>
        </p:spPr>
      </p:pic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CA90C3C-80E5-4B11-B34F-920B76253E30}"/>
              </a:ext>
            </a:extLst>
          </p:cNvPr>
          <p:cNvSpPr/>
          <p:nvPr/>
        </p:nvSpPr>
        <p:spPr>
          <a:xfrm>
            <a:off x="7934733" y="800099"/>
            <a:ext cx="4026990" cy="5953125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Content Placeholder 4">
            <a:extLst>
              <a:ext uri="{FF2B5EF4-FFF2-40B4-BE49-F238E27FC236}">
                <a16:creationId xmlns:a16="http://schemas.microsoft.com/office/drawing/2014/main" id="{436E168F-22B1-4AB8-B75A-0938A6A7A60F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12" y="2002555"/>
            <a:ext cx="1724677" cy="187319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8A8DCA-62E1-4AB0-9BC6-178EFB3FA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260597" flipH="1">
            <a:off x="326173" y="1323246"/>
            <a:ext cx="1671082" cy="89642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2E1BBF9-87C6-4CBB-888D-1DFF990A3E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122" y="932165"/>
            <a:ext cx="4276725" cy="2943581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29CA1C36-CE6F-4CF7-AC23-B581420F97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733" y="1669508"/>
            <a:ext cx="3436682" cy="823913"/>
          </a:xfrm>
          <a:prstGeom prst="rect">
            <a:avLst/>
          </a:prstGeom>
        </p:spPr>
      </p:pic>
      <p:sp>
        <p:nvSpPr>
          <p:cNvPr id="25" name="Arrow: Down 24">
            <a:extLst>
              <a:ext uri="{FF2B5EF4-FFF2-40B4-BE49-F238E27FC236}">
                <a16:creationId xmlns:a16="http://schemas.microsoft.com/office/drawing/2014/main" id="{2D246653-BF5F-4B10-BFD5-151C7753F6E0}"/>
              </a:ext>
            </a:extLst>
          </p:cNvPr>
          <p:cNvSpPr/>
          <p:nvPr/>
        </p:nvSpPr>
        <p:spPr>
          <a:xfrm rot="18912025">
            <a:off x="10691125" y="2097426"/>
            <a:ext cx="622966" cy="1401524"/>
          </a:xfrm>
          <a:prstGeom prst="downArrow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B2BF97A7-B966-4DC0-884D-6C8C62A732FE}"/>
              </a:ext>
            </a:extLst>
          </p:cNvPr>
          <p:cNvSpPr/>
          <p:nvPr/>
        </p:nvSpPr>
        <p:spPr>
          <a:xfrm rot="18912025">
            <a:off x="9925870" y="2097426"/>
            <a:ext cx="622966" cy="1401524"/>
          </a:xfrm>
          <a:prstGeom prst="downArrow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6F0A68EA-106A-44AB-BEB6-58CE4555D366}"/>
              </a:ext>
            </a:extLst>
          </p:cNvPr>
          <p:cNvSpPr/>
          <p:nvPr/>
        </p:nvSpPr>
        <p:spPr>
          <a:xfrm rot="18912025">
            <a:off x="9133238" y="2097427"/>
            <a:ext cx="622966" cy="1401524"/>
          </a:xfrm>
          <a:prstGeom prst="downArrow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01C6725-9A19-45ED-8C8D-E3BFF8336C29}"/>
              </a:ext>
            </a:extLst>
          </p:cNvPr>
          <p:cNvSpPr txBox="1"/>
          <p:nvPr/>
        </p:nvSpPr>
        <p:spPr>
          <a:xfrm rot="2667553">
            <a:off x="9369169" y="2749499"/>
            <a:ext cx="1926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  @high Frequency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8B98A24-D75A-416C-9CCE-C5F28C11BAD9}"/>
              </a:ext>
            </a:extLst>
          </p:cNvPr>
          <p:cNvSpPr txBox="1"/>
          <p:nvPr/>
        </p:nvSpPr>
        <p:spPr>
          <a:xfrm rot="2667553">
            <a:off x="10153763" y="2782449"/>
            <a:ext cx="1926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Relaxation Time Approx.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C67624-7AA5-4BD7-B2C0-567672759C88}"/>
              </a:ext>
            </a:extLst>
          </p:cNvPr>
          <p:cNvSpPr txBox="1"/>
          <p:nvPr/>
        </p:nvSpPr>
        <p:spPr>
          <a:xfrm rot="2667553">
            <a:off x="8676724" y="2848106"/>
            <a:ext cx="19266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 Driving Field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501B36-5D42-46E1-A94B-2E969D4340F1}"/>
              </a:ext>
            </a:extLst>
          </p:cNvPr>
          <p:cNvSpPr txBox="1"/>
          <p:nvPr/>
        </p:nvSpPr>
        <p:spPr>
          <a:xfrm>
            <a:off x="9753102" y="33908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64453A2-13E2-48BD-886A-89B8A7328AF5}"/>
              </a:ext>
            </a:extLst>
          </p:cNvPr>
          <p:cNvSpPr txBox="1"/>
          <p:nvPr/>
        </p:nvSpPr>
        <p:spPr>
          <a:xfrm>
            <a:off x="10518357" y="34042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185E990-82EE-497C-8EF2-86CE9795EF16}"/>
                  </a:ext>
                </a:extLst>
              </p:cNvPr>
              <p:cNvSpPr txBox="1"/>
              <p:nvPr/>
            </p:nvSpPr>
            <p:spPr>
              <a:xfrm>
                <a:off x="10965391" y="3299235"/>
                <a:ext cx="975332" cy="5049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τ</m:t>
                        </m:r>
                      </m:den>
                    </m:f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185E990-82EE-497C-8EF2-86CE9795E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5391" y="3299235"/>
                <a:ext cx="975332" cy="504946"/>
              </a:xfrm>
              <a:prstGeom prst="rect">
                <a:avLst/>
              </a:prstGeom>
              <a:blipFill>
                <a:blip r:embed="rId7"/>
                <a:stretch>
                  <a:fillRect l="-5625" r="-5000" b="-7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6BF3543-3B37-4DA6-ABBD-B7917541136A}"/>
              </a:ext>
            </a:extLst>
          </p:cNvPr>
          <p:cNvSpPr/>
          <p:nvPr/>
        </p:nvSpPr>
        <p:spPr>
          <a:xfrm>
            <a:off x="114300" y="800100"/>
            <a:ext cx="2810559" cy="325713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98E9BDC-2910-40AC-B614-FA31AE450977}"/>
              </a:ext>
            </a:extLst>
          </p:cNvPr>
          <p:cNvSpPr/>
          <p:nvPr/>
        </p:nvSpPr>
        <p:spPr>
          <a:xfrm>
            <a:off x="3171825" y="800099"/>
            <a:ext cx="4508603" cy="3257139"/>
          </a:xfrm>
          <a:prstGeom prst="roundRect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D9F1B5FF-AE5E-45FB-A35D-A8DB7A35597E}"/>
              </a:ext>
            </a:extLst>
          </p:cNvPr>
          <p:cNvSpPr/>
          <p:nvPr/>
        </p:nvSpPr>
        <p:spPr>
          <a:xfrm flipH="1">
            <a:off x="6667500" y="5325632"/>
            <a:ext cx="1219604" cy="60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23560E6-8C86-485D-BFB4-897D171BEA37}"/>
              </a:ext>
            </a:extLst>
          </p:cNvPr>
          <p:cNvSpPr/>
          <p:nvPr/>
        </p:nvSpPr>
        <p:spPr>
          <a:xfrm>
            <a:off x="4524371" y="4781550"/>
            <a:ext cx="2095499" cy="17526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74E1764-500D-4918-9440-07D6EC7D6BF6}"/>
              </a:ext>
            </a:extLst>
          </p:cNvPr>
          <p:cNvSpPr txBox="1"/>
          <p:nvPr/>
        </p:nvSpPr>
        <p:spPr>
          <a:xfrm>
            <a:off x="4057645" y="5219928"/>
            <a:ext cx="30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Calculate:</a:t>
            </a:r>
          </a:p>
          <a:p>
            <a:pPr algn="ctr"/>
            <a:r>
              <a:rPr lang="en-US" dirty="0"/>
              <a:t>ENTROPY Generation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12389674-FDE1-456E-8FB3-C227AD11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976" y="202965"/>
            <a:ext cx="10515600" cy="57590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/>
              <a:t>Akhieser</a:t>
            </a:r>
            <a:r>
              <a:rPr lang="en-US" sz="4000" b="1" dirty="0"/>
              <a:t> Damping in MEMS Resonators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4C4E5B-8A70-4844-AB67-FBDE3444DF54}"/>
              </a:ext>
            </a:extLst>
          </p:cNvPr>
          <p:cNvSpPr txBox="1"/>
          <p:nvPr/>
        </p:nvSpPr>
        <p:spPr>
          <a:xfrm>
            <a:off x="8315325" y="1143000"/>
            <a:ext cx="30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Boltzmann Transport Equation: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17D27C7E-390D-4499-8BA5-ADFB97755DD8}"/>
              </a:ext>
            </a:extLst>
          </p:cNvPr>
          <p:cNvSpPr/>
          <p:nvPr/>
        </p:nvSpPr>
        <p:spPr>
          <a:xfrm flipH="1">
            <a:off x="2337988" y="5365364"/>
            <a:ext cx="2095500" cy="6002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E405ED8-CC4A-46DE-9E19-A26C288CD417}"/>
              </a:ext>
            </a:extLst>
          </p:cNvPr>
          <p:cNvSpPr txBox="1"/>
          <p:nvPr/>
        </p:nvSpPr>
        <p:spPr>
          <a:xfrm>
            <a:off x="-278244" y="5259694"/>
            <a:ext cx="3028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Find</a:t>
            </a:r>
          </a:p>
          <a:p>
            <a:pPr algn="ctr"/>
            <a:r>
              <a:rPr lang="en-US" dirty="0"/>
              <a:t>ENERGY LOSS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1047ABF-7826-4A73-946C-C05284EB6B15}"/>
              </a:ext>
            </a:extLst>
          </p:cNvPr>
          <p:cNvSpPr/>
          <p:nvPr/>
        </p:nvSpPr>
        <p:spPr>
          <a:xfrm>
            <a:off x="197047" y="4789165"/>
            <a:ext cx="2095499" cy="1752600"/>
          </a:xfrm>
          <a:prstGeom prst="ellipse">
            <a:avLst/>
          </a:prstGeom>
          <a:noFill/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Arrow: Curved Up 64">
            <a:extLst>
              <a:ext uri="{FF2B5EF4-FFF2-40B4-BE49-F238E27FC236}">
                <a16:creationId xmlns:a16="http://schemas.microsoft.com/office/drawing/2014/main" id="{60260ACB-0E3F-4E77-9A77-B7828BB84053}"/>
              </a:ext>
            </a:extLst>
          </p:cNvPr>
          <p:cNvSpPr/>
          <p:nvPr/>
        </p:nvSpPr>
        <p:spPr>
          <a:xfrm>
            <a:off x="1940190" y="4086636"/>
            <a:ext cx="2505071" cy="64633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E75EA6-EF87-433A-B94F-0085B14009C5}"/>
              </a:ext>
            </a:extLst>
          </p:cNvPr>
          <p:cNvSpPr txBox="1"/>
          <p:nvPr/>
        </p:nvSpPr>
        <p:spPr>
          <a:xfrm>
            <a:off x="2210885" y="3934233"/>
            <a:ext cx="1874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Crystal ANHARMONICITY</a:t>
            </a:r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B7EC6757-54CE-44EA-BF6F-4BF2D22C6924}"/>
              </a:ext>
            </a:extLst>
          </p:cNvPr>
          <p:cNvSpPr/>
          <p:nvPr/>
        </p:nvSpPr>
        <p:spPr>
          <a:xfrm>
            <a:off x="7680428" y="2147365"/>
            <a:ext cx="233305" cy="1151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1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1F73EF-0B05-46D4-841F-404FCE0A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945" y="4826498"/>
            <a:ext cx="5504055" cy="2031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229DC0-679D-4B18-BF91-69CDC2FD4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448" y="2393950"/>
            <a:ext cx="3408034" cy="2288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0207D1-8E8E-4F00-B47E-95DDF3A54225}"/>
              </a:ext>
            </a:extLst>
          </p:cNvPr>
          <p:cNvSpPr txBox="1"/>
          <p:nvPr/>
        </p:nvSpPr>
        <p:spPr>
          <a:xfrm>
            <a:off x="263112" y="67287"/>
            <a:ext cx="5161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Accelerated test of O-rings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3B6237BB-B2E8-450C-AA6C-103098BA9B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5" y="4920166"/>
            <a:ext cx="6219825" cy="18441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FC77346-6EBB-402C-AC58-D5B8366F5A30}"/>
              </a:ext>
            </a:extLst>
          </p:cNvPr>
          <p:cNvSpPr/>
          <p:nvPr/>
        </p:nvSpPr>
        <p:spPr>
          <a:xfrm>
            <a:off x="113441" y="1328163"/>
            <a:ext cx="5165523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Problem Statement: - </a:t>
            </a:r>
          </a:p>
          <a:p>
            <a:r>
              <a:rPr lang="en-US" sz="1600" dirty="0"/>
              <a:t>With microfabrication tools reaching increasing operating temperatures, LAM would like to study what structural and performance changes take place in O-ring in such tools when these O-ring reach temperatures surpassing their rated limits. </a:t>
            </a:r>
          </a:p>
          <a:p>
            <a:r>
              <a:rPr lang="en-US" b="1" dirty="0"/>
              <a:t>Test setup: - </a:t>
            </a:r>
          </a:p>
          <a:p>
            <a:r>
              <a:rPr lang="en-US" sz="1600" dirty="0"/>
              <a:t>For this purpose, we will in collaboration build a test setup for accelerated test of O-ring. </a:t>
            </a:r>
          </a:p>
          <a:p>
            <a:r>
              <a:rPr lang="en-US" sz="1600" dirty="0"/>
              <a:t>This setup will be capable of exposing the O-ring to desired process gases (Silane and Oxygen Plasma) at the elevated temperature under vacuum conditions, while ensuring that process gases are handled safely.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F9638C-4F08-42C4-BD10-396E4A9A20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3966" y="2393950"/>
            <a:ext cx="3408034" cy="2288978"/>
          </a:xfrm>
          <a:prstGeom prst="rect">
            <a:avLst/>
          </a:prstGeom>
        </p:spPr>
      </p:pic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09B83A09-FFD0-4DBE-A334-62120EF87EE5}"/>
              </a:ext>
            </a:extLst>
          </p:cNvPr>
          <p:cNvPicPr>
            <a:picLocks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9" r="2051"/>
          <a:stretch/>
        </p:blipFill>
        <p:spPr bwMode="auto">
          <a:xfrm>
            <a:off x="5327448" y="450980"/>
            <a:ext cx="3294593" cy="19429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7396B2-5872-4923-8E70-C4C108663E63}"/>
              </a:ext>
            </a:extLst>
          </p:cNvPr>
          <p:cNvPicPr/>
          <p:nvPr/>
        </p:nvPicPr>
        <p:blipFill rotWithShape="1">
          <a:blip r:embed="rId7"/>
          <a:srcRect l="2546"/>
          <a:stretch/>
        </p:blipFill>
        <p:spPr bwMode="auto">
          <a:xfrm>
            <a:off x="8783966" y="450979"/>
            <a:ext cx="3294593" cy="19270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0834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061C40-5899-42B8-930A-9EC7963DB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771" y="3517686"/>
            <a:ext cx="4292242" cy="32191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FF7B30-62E0-4398-9A7D-F314AC2E0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484" y="45325"/>
            <a:ext cx="10693400" cy="766367"/>
          </a:xfrm>
        </p:spPr>
        <p:txBody>
          <a:bodyPr>
            <a:normAutofit/>
          </a:bodyPr>
          <a:lstStyle/>
          <a:p>
            <a:pPr algn="ctr"/>
            <a:r>
              <a:rPr lang="en-IN" sz="3600" dirty="0"/>
              <a:t>Dynamics of Suspended Microchannel Resonator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FDBE39-9A14-4A3E-839B-AED651E32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640" y="839258"/>
            <a:ext cx="4672599" cy="2974082"/>
          </a:xfr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1FEE1CB-2067-4324-A6E8-542F6DBCF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0239" y="1815894"/>
            <a:ext cx="3469890" cy="211059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CEE2F9C-13D2-4F6E-831E-7CB88E281D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71153" y="840993"/>
            <a:ext cx="1408815" cy="98966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766253E-6915-4D0E-9B3A-68CFAD2B970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54322" y="693164"/>
            <a:ext cx="3382590" cy="2067138"/>
          </a:xfrm>
          <a:prstGeom prst="rect">
            <a:avLst/>
          </a:prstGeom>
        </p:spPr>
      </p:pic>
      <p:pic>
        <p:nvPicPr>
          <p:cNvPr id="19" name="Content Placeholder 6">
            <a:extLst>
              <a:ext uri="{FF2B5EF4-FFF2-40B4-BE49-F238E27FC236}">
                <a16:creationId xmlns:a16="http://schemas.microsoft.com/office/drawing/2014/main" id="{75FB1620-4869-4947-97B0-7ED98F28CF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7" y="3704865"/>
            <a:ext cx="2356423" cy="28867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05736B-F4B7-453A-8F7D-365291F29E91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06" y="4132564"/>
            <a:ext cx="2779845" cy="22871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EBF702-CFAB-401A-9BAF-361E0B3D838D}"/>
              </a:ext>
            </a:extLst>
          </p:cNvPr>
          <p:cNvSpPr txBox="1"/>
          <p:nvPr/>
        </p:nvSpPr>
        <p:spPr>
          <a:xfrm>
            <a:off x="5204307" y="6502532"/>
            <a:ext cx="330052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1400" dirty="0"/>
              <a:t>Circulation inside resonating microchannel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AA71483C-4B26-4CE4-AAED-EB6FEF3107C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02" t="12125" r="31052" b="6605"/>
          <a:stretch/>
        </p:blipFill>
        <p:spPr>
          <a:xfrm>
            <a:off x="5425082" y="3741631"/>
            <a:ext cx="2725484" cy="2678064"/>
          </a:xfrm>
          <a:prstGeom prst="rect">
            <a:avLst/>
          </a:prstGeom>
        </p:spPr>
      </p:pic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634894C-5129-4685-B035-335336F7AE21}"/>
              </a:ext>
            </a:extLst>
          </p:cNvPr>
          <p:cNvSpPr/>
          <p:nvPr/>
        </p:nvSpPr>
        <p:spPr>
          <a:xfrm>
            <a:off x="8215854" y="2902910"/>
            <a:ext cx="3706030" cy="5900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3E17AC51-0B25-466A-B908-4D33A35055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54322" y="2871193"/>
          <a:ext cx="727629" cy="6318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482400" imgH="419040" progId="Equation.DSMT4">
                  <p:embed/>
                </p:oleObj>
              </mc:Choice>
              <mc:Fallback>
                <p:oleObj name="Equation" r:id="rId13" imgW="482400" imgH="41904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3E17AC51-0B25-466A-B908-4D33A35055D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254322" y="2871193"/>
                        <a:ext cx="727629" cy="6318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D41CF12A-9ACE-4B8C-BA1B-D9964BEAAF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948467" y="2884239"/>
          <a:ext cx="1181425" cy="619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799920" imgH="419040" progId="Equation.DSMT4">
                  <p:embed/>
                </p:oleObj>
              </mc:Choice>
              <mc:Fallback>
                <p:oleObj name="Equation" r:id="rId15" imgW="799920" imgH="41904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D41CF12A-9ACE-4B8C-BA1B-D9964BEAAF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948467" y="2884239"/>
                        <a:ext cx="1181425" cy="619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0255571D-AC6F-4CFD-B269-0FEC20F8BCC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089586" y="2884239"/>
          <a:ext cx="1832298" cy="5924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1295280" imgH="419040" progId="Equation.DSMT4">
                  <p:embed/>
                </p:oleObj>
              </mc:Choice>
              <mc:Fallback>
                <p:oleObj name="Equation" r:id="rId17" imgW="1295280" imgH="41904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0255571D-AC6F-4CFD-B269-0FEC20F8BC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0089586" y="2884239"/>
                        <a:ext cx="1832298" cy="5924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4D516CD9-E340-464E-83DD-A3BB713423A4}"/>
              </a:ext>
            </a:extLst>
          </p:cNvPr>
          <p:cNvSpPr txBox="1"/>
          <p:nvPr/>
        </p:nvSpPr>
        <p:spPr>
          <a:xfrm>
            <a:off x="799770" y="6499155"/>
            <a:ext cx="3394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Layout Designs : Microchannel Resonator</a:t>
            </a:r>
          </a:p>
        </p:txBody>
      </p:sp>
    </p:spTree>
    <p:extLst>
      <p:ext uri="{BB962C8B-B14F-4D97-AF65-F5344CB8AC3E}">
        <p14:creationId xmlns:p14="http://schemas.microsoft.com/office/powerpoint/2010/main" val="384199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36C804E-B582-4893-A951-A1411B45D73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37525"/>
          </a:xfrm>
          <a:prstGeom prst="rect">
            <a:avLst/>
          </a:prstGeom>
          <a:solidFill>
            <a:srgbClr val="002060"/>
          </a:solidFill>
          <a:ln w="57150">
            <a:solidFill>
              <a:srgbClr val="00206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&amp; Fabrication of Neuromorphic COCHLEA based on Piezoelectric MEMS Resonator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EE96B68C-BAB4-47E7-B4EE-2955FC16F2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638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5DE6FD5-0122-4D60-BB18-86DF56E0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987" y="1811256"/>
            <a:ext cx="1625594" cy="1477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6C5EA58-FB56-4580-8937-A7B9FDC21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26"/>
          <a:stretch/>
        </p:blipFill>
        <p:spPr>
          <a:xfrm>
            <a:off x="197784" y="2094116"/>
            <a:ext cx="3604193" cy="29959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6395576-288F-48BC-9577-90AA73423B18}"/>
              </a:ext>
            </a:extLst>
          </p:cNvPr>
          <p:cNvSpPr txBox="1"/>
          <p:nvPr/>
        </p:nvSpPr>
        <p:spPr>
          <a:xfrm>
            <a:off x="604932" y="5508561"/>
            <a:ext cx="3470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i="1" dirty="0">
                <a:latin typeface="Georgia" panose="02040502050405020303" pitchFamily="18" charset="0"/>
              </a:rPr>
              <a:t>C</a:t>
            </a:r>
            <a:r>
              <a:rPr lang="en-IN" sz="1800" b="0" i="1" u="none" strike="noStrike" baseline="0" dirty="0">
                <a:latin typeface="Georgia" panose="02040502050405020303" pitchFamily="18" charset="0"/>
              </a:rPr>
              <a:t>onventional Cochlear implant </a:t>
            </a:r>
            <a:endParaRPr lang="en-IN" sz="1800" dirty="0"/>
          </a:p>
          <a:p>
            <a:endParaRPr lang="en-IN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6F636F5-2F40-4DF7-B660-E720BA1D0416}"/>
              </a:ext>
            </a:extLst>
          </p:cNvPr>
          <p:cNvSpPr/>
          <p:nvPr/>
        </p:nvSpPr>
        <p:spPr>
          <a:xfrm>
            <a:off x="3678154" y="3316993"/>
            <a:ext cx="795200" cy="592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8B809D-EE63-4DB7-931F-D089BCBB54FB}"/>
              </a:ext>
            </a:extLst>
          </p:cNvPr>
          <p:cNvGrpSpPr/>
          <p:nvPr/>
        </p:nvGrpSpPr>
        <p:grpSpPr>
          <a:xfrm>
            <a:off x="4621860" y="1831344"/>
            <a:ext cx="3026125" cy="3305463"/>
            <a:chOff x="5986187" y="2238177"/>
            <a:chExt cx="3260595" cy="316571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2E723F8-5ECA-4405-9238-B4E5DF45B0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8196" b="10460"/>
            <a:stretch/>
          </p:blipFill>
          <p:spPr>
            <a:xfrm>
              <a:off x="5986187" y="2770398"/>
              <a:ext cx="2688483" cy="253999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497B9C-7F75-4B37-B3CE-0E99A21A4B07}"/>
                </a:ext>
              </a:extLst>
            </p:cNvPr>
            <p:cNvSpPr txBox="1"/>
            <p:nvPr/>
          </p:nvSpPr>
          <p:spPr>
            <a:xfrm>
              <a:off x="6592866" y="2299644"/>
              <a:ext cx="20651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Piezoelectric sensor</a:t>
              </a:r>
              <a:endParaRPr lang="en-IN" b="1" dirty="0">
                <a:solidFill>
                  <a:srgbClr val="FF0000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BD26655-EB8D-4CE0-A263-4F333DF8A9CA}"/>
                </a:ext>
              </a:extLst>
            </p:cNvPr>
            <p:cNvCxnSpPr>
              <a:cxnSpLocks/>
            </p:cNvCxnSpPr>
            <p:nvPr/>
          </p:nvCxnSpPr>
          <p:spPr>
            <a:xfrm>
              <a:off x="7144347" y="2651745"/>
              <a:ext cx="289724" cy="115300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DCD59D8-58C7-436B-9A1B-686521AA44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4072" y="2238177"/>
              <a:ext cx="1792078" cy="15755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FD44519-8AEA-410A-8F16-828BCB3AE5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34071" y="3619052"/>
              <a:ext cx="1812711" cy="3519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FF2EC06-9F34-4A0E-A3DA-A3EF55B64678}"/>
                </a:ext>
              </a:extLst>
            </p:cNvPr>
            <p:cNvSpPr/>
            <p:nvPr/>
          </p:nvSpPr>
          <p:spPr>
            <a:xfrm>
              <a:off x="7973568" y="4907686"/>
              <a:ext cx="701102" cy="49620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15FDDF3-80E1-4987-BD42-68ECA52F1966}"/>
              </a:ext>
            </a:extLst>
          </p:cNvPr>
          <p:cNvCxnSpPr>
            <a:cxnSpLocks/>
          </p:cNvCxnSpPr>
          <p:nvPr/>
        </p:nvCxnSpPr>
        <p:spPr>
          <a:xfrm flipH="1" flipV="1">
            <a:off x="10230719" y="2235262"/>
            <a:ext cx="301558" cy="13849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58368796-101E-48D4-AD29-1193A2A48FD5}"/>
              </a:ext>
            </a:extLst>
          </p:cNvPr>
          <p:cNvCxnSpPr>
            <a:cxnSpLocks/>
            <a:endCxn id="1033" idx="1"/>
          </p:cNvCxnSpPr>
          <p:nvPr/>
        </p:nvCxnSpPr>
        <p:spPr>
          <a:xfrm>
            <a:off x="8972624" y="2055428"/>
            <a:ext cx="621020" cy="46302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67637031-BE1C-40DC-BF07-F1D8CB4174A9}"/>
              </a:ext>
            </a:extLst>
          </p:cNvPr>
          <p:cNvSpPr txBox="1"/>
          <p:nvPr/>
        </p:nvSpPr>
        <p:spPr>
          <a:xfrm>
            <a:off x="5042916" y="5542296"/>
            <a:ext cx="633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>
                <a:solidFill>
                  <a:srgbClr val="333333"/>
                </a:solidFill>
                <a:latin typeface="Georgia" panose="02040502050405020303" pitchFamily="18" charset="0"/>
              </a:rPr>
              <a:t>F</a:t>
            </a:r>
            <a:r>
              <a:rPr lang="en-IN" b="0" i="1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ully implantable Biomimetic MEMs Cochlea</a:t>
            </a:r>
          </a:p>
          <a:p>
            <a:pPr algn="ctr"/>
            <a:endParaRPr lang="en-IN" i="1" dirty="0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5B08B343-8487-477E-9F79-2F50A1D4ED9E}"/>
              </a:ext>
            </a:extLst>
          </p:cNvPr>
          <p:cNvSpPr/>
          <p:nvPr/>
        </p:nvSpPr>
        <p:spPr>
          <a:xfrm>
            <a:off x="9591746" y="3605730"/>
            <a:ext cx="2043729" cy="1615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IN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673D232A-482B-4A01-A5F2-52EE08D99A28}"/>
              </a:ext>
            </a:extLst>
          </p:cNvPr>
          <p:cNvSpPr/>
          <p:nvPr/>
        </p:nvSpPr>
        <p:spPr>
          <a:xfrm>
            <a:off x="9593644" y="1814733"/>
            <a:ext cx="2043730" cy="1407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dirty="0"/>
          </a:p>
        </p:txBody>
      </p: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080227FB-FA2C-4A44-8C00-67BBD48A9673}"/>
              </a:ext>
            </a:extLst>
          </p:cNvPr>
          <p:cNvCxnSpPr>
            <a:cxnSpLocks/>
          </p:cNvCxnSpPr>
          <p:nvPr/>
        </p:nvCxnSpPr>
        <p:spPr>
          <a:xfrm>
            <a:off x="8673982" y="2960711"/>
            <a:ext cx="898616" cy="73774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8" name="Group 1077">
            <a:extLst>
              <a:ext uri="{FF2B5EF4-FFF2-40B4-BE49-F238E27FC236}">
                <a16:creationId xmlns:a16="http://schemas.microsoft.com/office/drawing/2014/main" id="{1277A642-EBFD-4571-9F00-6483A44CD9D7}"/>
              </a:ext>
            </a:extLst>
          </p:cNvPr>
          <p:cNvGrpSpPr/>
          <p:nvPr/>
        </p:nvGrpSpPr>
        <p:grpSpPr>
          <a:xfrm>
            <a:off x="7671156" y="3626789"/>
            <a:ext cx="1602426" cy="1927217"/>
            <a:chOff x="7656964" y="3969534"/>
            <a:chExt cx="1625593" cy="1807399"/>
          </a:xfrm>
        </p:grpSpPr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AE0ACB66-2EA3-489B-BCF3-0AD23B56DAE2}"/>
                </a:ext>
              </a:extLst>
            </p:cNvPr>
            <p:cNvSpPr/>
            <p:nvPr/>
          </p:nvSpPr>
          <p:spPr>
            <a:xfrm>
              <a:off x="7656964" y="3969534"/>
              <a:ext cx="1625593" cy="150568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75" name="TextBox 1074">
              <a:extLst>
                <a:ext uri="{FF2B5EF4-FFF2-40B4-BE49-F238E27FC236}">
                  <a16:creationId xmlns:a16="http://schemas.microsoft.com/office/drawing/2014/main" id="{A0102584-62E4-432F-9AB9-F6CAF0BE35BF}"/>
                </a:ext>
              </a:extLst>
            </p:cNvPr>
            <p:cNvSpPr txBox="1"/>
            <p:nvPr/>
          </p:nvSpPr>
          <p:spPr>
            <a:xfrm>
              <a:off x="7795608" y="4022607"/>
              <a:ext cx="1428972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i="0" dirty="0">
                  <a:solidFill>
                    <a:schemeClr val="bg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 Battery, No wireless transceivers or signal processors </a:t>
              </a:r>
              <a:endPara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</p:grpSp>
      <p:sp>
        <p:nvSpPr>
          <p:cNvPr id="1079" name="TextBox 1078">
            <a:extLst>
              <a:ext uri="{FF2B5EF4-FFF2-40B4-BE49-F238E27FC236}">
                <a16:creationId xmlns:a16="http://schemas.microsoft.com/office/drawing/2014/main" id="{7A132B79-5E7D-4268-8244-B5886C1E3A8D}"/>
              </a:ext>
            </a:extLst>
          </p:cNvPr>
          <p:cNvSpPr txBox="1"/>
          <p:nvPr/>
        </p:nvSpPr>
        <p:spPr>
          <a:xfrm>
            <a:off x="9675224" y="1888503"/>
            <a:ext cx="18214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Electrode Array -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stimulate the auditory nerve inside the cochlea 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07D0236D-5E84-4C82-BE29-5B73DE40409A}"/>
              </a:ext>
            </a:extLst>
          </p:cNvPr>
          <p:cNvSpPr txBox="1"/>
          <p:nvPr/>
        </p:nvSpPr>
        <p:spPr>
          <a:xfrm>
            <a:off x="9632194" y="3667594"/>
            <a:ext cx="19628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Piezoelectric</a:t>
            </a:r>
            <a:r>
              <a:rPr lang="en-US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transducer -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 both as frequency detector &amp;  an energy harvester</a:t>
            </a:r>
          </a:p>
          <a:p>
            <a:pPr algn="ctr"/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9374F3-ABAA-4D10-AC35-769A6DF94586}"/>
              </a:ext>
            </a:extLst>
          </p:cNvPr>
          <p:cNvSpPr/>
          <p:nvPr/>
        </p:nvSpPr>
        <p:spPr>
          <a:xfrm>
            <a:off x="1" y="6594116"/>
            <a:ext cx="12192000" cy="263885"/>
          </a:xfrm>
          <a:prstGeom prst="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   Anju Sebastian                                                                          </a:t>
            </a:r>
            <a:r>
              <a:rPr lang="en-IN" sz="1600" dirty="0">
                <a:solidFill>
                  <a:schemeClr val="bg1"/>
                </a:solidFill>
              </a:rPr>
              <a:t>MEMS COCHLEAR IMPLANT                                                                                                   </a:t>
            </a:r>
            <a:r>
              <a:rPr lang="en-US" sz="16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02943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EEBFF-CB1A-4FDE-9A8B-B6518535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Cochlear Implant: </a:t>
            </a:r>
            <a:r>
              <a:rPr lang="en-GB" dirty="0" err="1"/>
              <a:t>AlN</a:t>
            </a:r>
            <a:r>
              <a:rPr lang="en-GB" dirty="0"/>
              <a:t> Growth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522C00-E3CF-4D2C-8BDF-9316F6EAC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FWHM </a:t>
            </a:r>
            <a:r>
              <a:rPr lang="en-GB" i="1" dirty="0"/>
              <a:t>from 43 published work on </a:t>
            </a:r>
            <a:r>
              <a:rPr lang="en-GB" i="1" dirty="0" err="1"/>
              <a:t>AlN</a:t>
            </a:r>
            <a:r>
              <a:rPr lang="en-GB" i="1" dirty="0"/>
              <a:t> growth from 2005 to 2016</a:t>
            </a:r>
            <a:endParaRPr lang="en-IN" i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A2AE8-5D6E-4B8A-BA42-BCBD1EB276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GB" baseline="-25000" dirty="0"/>
              <a:t>33</a:t>
            </a:r>
            <a:r>
              <a:rPr lang="en-GB" dirty="0"/>
              <a:t> </a:t>
            </a:r>
            <a:r>
              <a:rPr lang="en-GB" i="1" dirty="0"/>
              <a:t>from published work 1999-2010</a:t>
            </a:r>
            <a:endParaRPr lang="en-IN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5832EDFD-75C6-4A28-9FA1-70F82B4ADF90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</p:nvPr>
            </p:nvGraphicFramePr>
            <p:xfrm>
              <a:off x="839789" y="2505075"/>
              <a:ext cx="2428596" cy="368458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0" name="Content Placeholder 9">
                <a:extLst>
                  <a:ext uri="{FF2B5EF4-FFF2-40B4-BE49-F238E27FC236}">
                    <a16:creationId xmlns:a16="http://schemas.microsoft.com/office/drawing/2014/main" id="{5832EDFD-75C6-4A28-9FA1-70F82B4ADF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9789" y="2505075"/>
                <a:ext cx="2428596" cy="3684588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6BF0CE3-CDA1-4DF6-A8E9-1E649CED4C33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6172200" y="2505075"/>
          <a:ext cx="5183188" cy="36845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ACDD93FC-E427-4CE5-B1E9-2BFB53DEEA24}"/>
              </a:ext>
            </a:extLst>
          </p:cNvPr>
          <p:cNvSpPr/>
          <p:nvPr/>
        </p:nvSpPr>
        <p:spPr>
          <a:xfrm>
            <a:off x="10243930" y="3260035"/>
            <a:ext cx="238540" cy="1689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4B843D99-7237-49F2-90B6-6C609F880E45}"/>
              </a:ext>
            </a:extLst>
          </p:cNvPr>
          <p:cNvSpPr/>
          <p:nvPr/>
        </p:nvSpPr>
        <p:spPr>
          <a:xfrm>
            <a:off x="2144538" y="5539409"/>
            <a:ext cx="119270" cy="159026"/>
          </a:xfrm>
          <a:prstGeom prst="mathMultiply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BBFFB7A-B9D2-4C29-9FBE-C73908DCFE63}"/>
              </a:ext>
            </a:extLst>
          </p:cNvPr>
          <p:cNvCxnSpPr>
            <a:cxnSpLocks/>
          </p:cNvCxnSpPr>
          <p:nvPr/>
        </p:nvCxnSpPr>
        <p:spPr>
          <a:xfrm flipH="1">
            <a:off x="2263808" y="5618922"/>
            <a:ext cx="699946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65651AF-9B2D-4838-9A12-3F2464A60B7A}"/>
              </a:ext>
            </a:extLst>
          </p:cNvPr>
          <p:cNvCxnSpPr>
            <a:cxnSpLocks/>
          </p:cNvCxnSpPr>
          <p:nvPr/>
        </p:nvCxnSpPr>
        <p:spPr>
          <a:xfrm flipV="1">
            <a:off x="10363200" y="3429001"/>
            <a:ext cx="0" cy="119361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Teacher Cartoon Images | Free Vectors, Stock Photos &amp; PSD">
            <a:extLst>
              <a:ext uri="{FF2B5EF4-FFF2-40B4-BE49-F238E27FC236}">
                <a16:creationId xmlns:a16="http://schemas.microsoft.com/office/drawing/2014/main" id="{508A103A-989D-44C3-BDD1-FC7034363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130748" y="4622619"/>
            <a:ext cx="2221464" cy="126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05C508-02E9-4A53-BBAC-5BC51C42CF6F}"/>
              </a:ext>
            </a:extLst>
          </p:cNvPr>
          <p:cNvSpPr txBox="1"/>
          <p:nvPr/>
        </p:nvSpPr>
        <p:spPr>
          <a:xfrm>
            <a:off x="9761882" y="4790675"/>
            <a:ext cx="1202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i="1" dirty="0">
                <a:solidFill>
                  <a:schemeClr val="bg1"/>
                </a:solidFill>
              </a:rPr>
              <a:t>We are Here</a:t>
            </a:r>
            <a:endParaRPr lang="en-IN" b="1" i="1" dirty="0">
              <a:solidFill>
                <a:schemeClr val="bg1"/>
              </a:solidFill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E7841F4-B494-45C8-A99B-6151E47A619B}"/>
              </a:ext>
            </a:extLst>
          </p:cNvPr>
          <p:cNvGraphicFramePr>
            <a:graphicFrameLocks/>
          </p:cNvGraphicFramePr>
          <p:nvPr/>
        </p:nvGraphicFramePr>
        <p:xfrm>
          <a:off x="3387655" y="2686991"/>
          <a:ext cx="2590796" cy="28524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16349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4C0D47-DBB4-40A9-BF2A-CE40C0CFC49B}"/>
              </a:ext>
            </a:extLst>
          </p:cNvPr>
          <p:cNvSpPr txBox="1"/>
          <p:nvPr/>
        </p:nvSpPr>
        <p:spPr>
          <a:xfrm>
            <a:off x="2324518" y="178095"/>
            <a:ext cx="75752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Dynamical study of phononic crystals and its interaction with resonant cavities</a:t>
            </a:r>
            <a:endParaRPr lang="en-IN" sz="2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536DB03-7818-43DC-BFC5-D03E38DB54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448" y="1714646"/>
            <a:ext cx="2095130" cy="1571348"/>
          </a:xfrm>
          <a:prstGeom prst="rect">
            <a:avLst/>
          </a:prstGeom>
        </p:spPr>
      </p:pic>
      <p:pic>
        <p:nvPicPr>
          <p:cNvPr id="18" name="Picture 17" descr="A picture containing table&#10;&#10;Description automatically generated">
            <a:extLst>
              <a:ext uri="{FF2B5EF4-FFF2-40B4-BE49-F238E27FC236}">
                <a16:creationId xmlns:a16="http://schemas.microsoft.com/office/drawing/2014/main" id="{05CE9EAF-25BD-47DB-B1A4-B32633BE7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526" y="4228580"/>
            <a:ext cx="1835780" cy="1843493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AA9F613-955B-46F5-B091-9D22685D74BD}"/>
              </a:ext>
            </a:extLst>
          </p:cNvPr>
          <p:cNvGrpSpPr/>
          <p:nvPr/>
        </p:nvGrpSpPr>
        <p:grpSpPr>
          <a:xfrm>
            <a:off x="1861318" y="2114486"/>
            <a:ext cx="2600865" cy="558170"/>
            <a:chOff x="4124157" y="2041646"/>
            <a:chExt cx="4684927" cy="1387354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E2AF07D-42A1-4A83-AE71-2C8C5476670D}"/>
                </a:ext>
              </a:extLst>
            </p:cNvPr>
            <p:cNvGrpSpPr/>
            <p:nvPr/>
          </p:nvGrpSpPr>
          <p:grpSpPr>
            <a:xfrm>
              <a:off x="4231037" y="2041646"/>
              <a:ext cx="4505700" cy="1387354"/>
              <a:chOff x="961412" y="4154478"/>
              <a:chExt cx="5809589" cy="1747049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F5FF77C1-BF2D-4C28-9E0A-0470E353DDC8}"/>
                  </a:ext>
                </a:extLst>
              </p:cNvPr>
              <p:cNvGrpSpPr/>
              <p:nvPr/>
            </p:nvGrpSpPr>
            <p:grpSpPr>
              <a:xfrm>
                <a:off x="961412" y="4157591"/>
                <a:ext cx="3272963" cy="1743936"/>
                <a:chOff x="891071" y="3658596"/>
                <a:chExt cx="7545511" cy="2838159"/>
              </a:xfrm>
            </p:grpSpPr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0F31E4F3-849B-4D43-AA91-FEB2E46EE6B1}"/>
                    </a:ext>
                  </a:extLst>
                </p:cNvPr>
                <p:cNvGrpSpPr/>
                <p:nvPr/>
              </p:nvGrpSpPr>
              <p:grpSpPr>
                <a:xfrm>
                  <a:off x="891071" y="3925883"/>
                  <a:ext cx="759657" cy="2366151"/>
                  <a:chOff x="4628270" y="1997612"/>
                  <a:chExt cx="759657" cy="2366151"/>
                </a:xfrm>
              </p:grpSpPr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23AFB6B3-3BE1-4D14-BE2D-9D2AFFC96831}"/>
                      </a:ext>
                    </a:extLst>
                  </p:cNvPr>
                  <p:cNvSpPr/>
                  <p:nvPr/>
                </p:nvSpPr>
                <p:spPr>
                  <a:xfrm>
                    <a:off x="4965895" y="2461846"/>
                    <a:ext cx="84407" cy="143490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B8FD5185-AC67-4589-BA1D-D8D8B7164639}"/>
                      </a:ext>
                    </a:extLst>
                  </p:cNvPr>
                  <p:cNvSpPr/>
                  <p:nvPr/>
                </p:nvSpPr>
                <p:spPr>
                  <a:xfrm>
                    <a:off x="4628272" y="1997612"/>
                    <a:ext cx="75965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8A084038-5825-428A-BCD8-C04590EF8C0B}"/>
                      </a:ext>
                    </a:extLst>
                  </p:cNvPr>
                  <p:cNvSpPr/>
                  <p:nvPr/>
                </p:nvSpPr>
                <p:spPr>
                  <a:xfrm>
                    <a:off x="4628270" y="3899529"/>
                    <a:ext cx="75965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114" name="Group 113">
                  <a:extLst>
                    <a:ext uri="{FF2B5EF4-FFF2-40B4-BE49-F238E27FC236}">
                      <a16:creationId xmlns:a16="http://schemas.microsoft.com/office/drawing/2014/main" id="{00FA5BF7-A0D3-4A7E-8583-FE55ABE73A86}"/>
                    </a:ext>
                  </a:extLst>
                </p:cNvPr>
                <p:cNvGrpSpPr/>
                <p:nvPr/>
              </p:nvGrpSpPr>
              <p:grpSpPr>
                <a:xfrm>
                  <a:off x="1313103" y="4610973"/>
                  <a:ext cx="1666354" cy="925348"/>
                  <a:chOff x="5050302" y="2682702"/>
                  <a:chExt cx="1666354" cy="925348"/>
                </a:xfrm>
              </p:grpSpPr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130B9E9A-6FB9-405F-A07C-848CF4502E9D}"/>
                      </a:ext>
                    </a:extLst>
                  </p:cNvPr>
                  <p:cNvSpPr/>
                  <p:nvPr/>
                </p:nvSpPr>
                <p:spPr>
                  <a:xfrm>
                    <a:off x="5050302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A55D3A72-7647-4FF2-AE92-0B2612ABF551}"/>
                      </a:ext>
                    </a:extLst>
                  </p:cNvPr>
                  <p:cNvSpPr/>
                  <p:nvPr/>
                </p:nvSpPr>
                <p:spPr>
                  <a:xfrm>
                    <a:off x="5711483" y="272913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07CD5956-D284-4D97-8C08-2034D91D24F1}"/>
                      </a:ext>
                    </a:extLst>
                  </p:cNvPr>
                  <p:cNvSpPr/>
                  <p:nvPr/>
                </p:nvSpPr>
                <p:spPr>
                  <a:xfrm>
                    <a:off x="6003387" y="272842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82CDB6D1-039C-46EA-91B9-AEA7883E8D06}"/>
                      </a:ext>
                    </a:extLst>
                  </p:cNvPr>
                  <p:cNvSpPr/>
                  <p:nvPr/>
                </p:nvSpPr>
                <p:spPr>
                  <a:xfrm>
                    <a:off x="5711483" y="2682702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C622C278-9D60-4D42-83BF-11D0DD17DE95}"/>
                      </a:ext>
                    </a:extLst>
                  </p:cNvPr>
                  <p:cNvSpPr/>
                  <p:nvPr/>
                </p:nvSpPr>
                <p:spPr>
                  <a:xfrm>
                    <a:off x="5706206" y="3562331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961C6579-2364-42EF-B285-F245D00598C1}"/>
                      </a:ext>
                    </a:extLst>
                  </p:cNvPr>
                  <p:cNvSpPr/>
                  <p:nvPr/>
                </p:nvSpPr>
                <p:spPr>
                  <a:xfrm>
                    <a:off x="6055475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115" name="Group 114">
                  <a:extLst>
                    <a:ext uri="{FF2B5EF4-FFF2-40B4-BE49-F238E27FC236}">
                      <a16:creationId xmlns:a16="http://schemas.microsoft.com/office/drawing/2014/main" id="{CAF775F2-FF06-4D7A-8E2A-881C9AC4C135}"/>
                    </a:ext>
                  </a:extLst>
                </p:cNvPr>
                <p:cNvGrpSpPr/>
                <p:nvPr/>
              </p:nvGrpSpPr>
              <p:grpSpPr>
                <a:xfrm>
                  <a:off x="2631060" y="3658596"/>
                  <a:ext cx="919572" cy="2838159"/>
                  <a:chOff x="6368259" y="1730325"/>
                  <a:chExt cx="919572" cy="2838159"/>
                </a:xfrm>
              </p:grpSpPr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7D8A7FEE-6707-4423-A10A-17DFCC9BD104}"/>
                      </a:ext>
                    </a:extLst>
                  </p:cNvPr>
                  <p:cNvSpPr/>
                  <p:nvPr/>
                </p:nvSpPr>
                <p:spPr>
                  <a:xfrm>
                    <a:off x="6716656" y="2201593"/>
                    <a:ext cx="218372" cy="190265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11397B16-5183-455B-A883-B05C10C8D8C9}"/>
                      </a:ext>
                    </a:extLst>
                  </p:cNvPr>
                  <p:cNvSpPr/>
                  <p:nvPr/>
                </p:nvSpPr>
                <p:spPr>
                  <a:xfrm>
                    <a:off x="6372666" y="1730325"/>
                    <a:ext cx="91516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15594E69-07F6-4E9E-8C78-03FF73B35FE8}"/>
                      </a:ext>
                    </a:extLst>
                  </p:cNvPr>
                  <p:cNvSpPr/>
                  <p:nvPr/>
                </p:nvSpPr>
                <p:spPr>
                  <a:xfrm>
                    <a:off x="6368259" y="4104250"/>
                    <a:ext cx="91516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7098295E-2F9D-44DD-BB13-480C28887CC0}"/>
                    </a:ext>
                  </a:extLst>
                </p:cNvPr>
                <p:cNvGrpSpPr/>
                <p:nvPr/>
              </p:nvGrpSpPr>
              <p:grpSpPr>
                <a:xfrm>
                  <a:off x="3197829" y="4609934"/>
                  <a:ext cx="1666354" cy="925348"/>
                  <a:chOff x="5050302" y="2682702"/>
                  <a:chExt cx="1666354" cy="925348"/>
                </a:xfrm>
              </p:grpSpPr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58B4A50E-DA9B-45D5-9C52-9F8C25BBDC5D}"/>
                      </a:ext>
                    </a:extLst>
                  </p:cNvPr>
                  <p:cNvSpPr/>
                  <p:nvPr/>
                </p:nvSpPr>
                <p:spPr>
                  <a:xfrm>
                    <a:off x="5050302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66462BB7-B1D1-464E-96C3-0D648968EBA7}"/>
                      </a:ext>
                    </a:extLst>
                  </p:cNvPr>
                  <p:cNvSpPr/>
                  <p:nvPr/>
                </p:nvSpPr>
                <p:spPr>
                  <a:xfrm>
                    <a:off x="5711483" y="272913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41" name="Rectangle 140">
                    <a:extLst>
                      <a:ext uri="{FF2B5EF4-FFF2-40B4-BE49-F238E27FC236}">
                        <a16:creationId xmlns:a16="http://schemas.microsoft.com/office/drawing/2014/main" id="{9B3C74E2-6E10-40AB-B338-83575BCD8FB3}"/>
                      </a:ext>
                    </a:extLst>
                  </p:cNvPr>
                  <p:cNvSpPr/>
                  <p:nvPr/>
                </p:nvSpPr>
                <p:spPr>
                  <a:xfrm>
                    <a:off x="6003387" y="272842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7DF82169-B95B-43B7-AFCB-1358A0EFAD1A}"/>
                      </a:ext>
                    </a:extLst>
                  </p:cNvPr>
                  <p:cNvSpPr/>
                  <p:nvPr/>
                </p:nvSpPr>
                <p:spPr>
                  <a:xfrm>
                    <a:off x="5711483" y="2682702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8D814CB3-FED6-4139-BB2C-FDACA6719E82}"/>
                      </a:ext>
                    </a:extLst>
                  </p:cNvPr>
                  <p:cNvSpPr/>
                  <p:nvPr/>
                </p:nvSpPr>
                <p:spPr>
                  <a:xfrm>
                    <a:off x="5706206" y="3562331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C1EFAE47-2F5F-47F7-B752-A42F3AD94EE2}"/>
                      </a:ext>
                    </a:extLst>
                  </p:cNvPr>
                  <p:cNvSpPr/>
                  <p:nvPr/>
                </p:nvSpPr>
                <p:spPr>
                  <a:xfrm>
                    <a:off x="6055475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537AE005-6388-4DBA-9ABA-1701A90D9B0D}"/>
                    </a:ext>
                  </a:extLst>
                </p:cNvPr>
                <p:cNvGrpSpPr/>
                <p:nvPr/>
              </p:nvGrpSpPr>
              <p:grpSpPr>
                <a:xfrm>
                  <a:off x="4505679" y="3868957"/>
                  <a:ext cx="759657" cy="2366151"/>
                  <a:chOff x="4628270" y="1997612"/>
                  <a:chExt cx="759657" cy="2366151"/>
                </a:xfrm>
              </p:grpSpPr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B75381BB-460B-4EF1-BD8D-726A9825DF28}"/>
                      </a:ext>
                    </a:extLst>
                  </p:cNvPr>
                  <p:cNvSpPr/>
                  <p:nvPr/>
                </p:nvSpPr>
                <p:spPr>
                  <a:xfrm>
                    <a:off x="4965895" y="2461846"/>
                    <a:ext cx="84407" cy="143490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083BD5C9-B09D-4A2A-A820-F67A31854801}"/>
                      </a:ext>
                    </a:extLst>
                  </p:cNvPr>
                  <p:cNvSpPr/>
                  <p:nvPr/>
                </p:nvSpPr>
                <p:spPr>
                  <a:xfrm>
                    <a:off x="4628272" y="1997612"/>
                    <a:ext cx="75965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52CA01F6-5AAA-4C7F-9B67-3F2A8445BA10}"/>
                      </a:ext>
                    </a:extLst>
                  </p:cNvPr>
                  <p:cNvSpPr/>
                  <p:nvPr/>
                </p:nvSpPr>
                <p:spPr>
                  <a:xfrm>
                    <a:off x="4628270" y="3899529"/>
                    <a:ext cx="75965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A9105BCB-2808-42EE-B3EC-1045B244D7F4}"/>
                    </a:ext>
                  </a:extLst>
                </p:cNvPr>
                <p:cNvGrpSpPr/>
                <p:nvPr/>
              </p:nvGrpSpPr>
              <p:grpSpPr>
                <a:xfrm>
                  <a:off x="4924592" y="4602037"/>
                  <a:ext cx="1666354" cy="925348"/>
                  <a:chOff x="5050302" y="2682702"/>
                  <a:chExt cx="1666354" cy="925348"/>
                </a:xfrm>
              </p:grpSpPr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7D112C94-42B0-41CA-9031-D9C87DBB25CD}"/>
                      </a:ext>
                    </a:extLst>
                  </p:cNvPr>
                  <p:cNvSpPr/>
                  <p:nvPr/>
                </p:nvSpPr>
                <p:spPr>
                  <a:xfrm>
                    <a:off x="5050302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CAB3C9FE-CB52-4F0B-BB99-502CAEAD2701}"/>
                      </a:ext>
                    </a:extLst>
                  </p:cNvPr>
                  <p:cNvSpPr/>
                  <p:nvPr/>
                </p:nvSpPr>
                <p:spPr>
                  <a:xfrm>
                    <a:off x="5711483" y="272913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BE7E7B88-8898-48A8-A1CF-3ED9AEEBC998}"/>
                      </a:ext>
                    </a:extLst>
                  </p:cNvPr>
                  <p:cNvSpPr/>
                  <p:nvPr/>
                </p:nvSpPr>
                <p:spPr>
                  <a:xfrm>
                    <a:off x="6003387" y="272842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5190209B-15A1-4864-82CA-1A967E44CC96}"/>
                      </a:ext>
                    </a:extLst>
                  </p:cNvPr>
                  <p:cNvSpPr/>
                  <p:nvPr/>
                </p:nvSpPr>
                <p:spPr>
                  <a:xfrm>
                    <a:off x="5711483" y="2682702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FE5C894F-FF29-4638-B05E-A33E18F6C913}"/>
                      </a:ext>
                    </a:extLst>
                  </p:cNvPr>
                  <p:cNvSpPr/>
                  <p:nvPr/>
                </p:nvSpPr>
                <p:spPr>
                  <a:xfrm>
                    <a:off x="5706206" y="3562331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B70C7679-0C45-43ED-A24D-A36EC9580099}"/>
                      </a:ext>
                    </a:extLst>
                  </p:cNvPr>
                  <p:cNvSpPr/>
                  <p:nvPr/>
                </p:nvSpPr>
                <p:spPr>
                  <a:xfrm>
                    <a:off x="6055475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119" name="Group 118">
                  <a:extLst>
                    <a:ext uri="{FF2B5EF4-FFF2-40B4-BE49-F238E27FC236}">
                      <a16:creationId xmlns:a16="http://schemas.microsoft.com/office/drawing/2014/main" id="{815F94C0-7D37-4772-A487-7303AA425D49}"/>
                    </a:ext>
                  </a:extLst>
                </p:cNvPr>
                <p:cNvGrpSpPr/>
                <p:nvPr/>
              </p:nvGrpSpPr>
              <p:grpSpPr>
                <a:xfrm>
                  <a:off x="6203459" y="3658596"/>
                  <a:ext cx="919572" cy="2838159"/>
                  <a:chOff x="6368259" y="1730325"/>
                  <a:chExt cx="919572" cy="2838159"/>
                </a:xfrm>
              </p:grpSpPr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AEE0980A-4A84-4688-A38C-225480CB6F65}"/>
                      </a:ext>
                    </a:extLst>
                  </p:cNvPr>
                  <p:cNvSpPr/>
                  <p:nvPr/>
                </p:nvSpPr>
                <p:spPr>
                  <a:xfrm>
                    <a:off x="6716656" y="2201593"/>
                    <a:ext cx="218372" cy="190265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07D8544A-54FC-4A34-8ABA-FCD020C5FEDB}"/>
                      </a:ext>
                    </a:extLst>
                  </p:cNvPr>
                  <p:cNvSpPr/>
                  <p:nvPr/>
                </p:nvSpPr>
                <p:spPr>
                  <a:xfrm>
                    <a:off x="6372666" y="1730325"/>
                    <a:ext cx="91516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2054CBB8-BDF5-47C9-97C7-A098AD488024}"/>
                      </a:ext>
                    </a:extLst>
                  </p:cNvPr>
                  <p:cNvSpPr/>
                  <p:nvPr/>
                </p:nvSpPr>
                <p:spPr>
                  <a:xfrm>
                    <a:off x="6368259" y="4104250"/>
                    <a:ext cx="91516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1B3F1B3C-1CFC-40B1-BD9A-806FCC148C4C}"/>
                    </a:ext>
                  </a:extLst>
                </p:cNvPr>
                <p:cNvGrpSpPr/>
                <p:nvPr/>
              </p:nvGrpSpPr>
              <p:grpSpPr>
                <a:xfrm>
                  <a:off x="6770228" y="4600474"/>
                  <a:ext cx="1666354" cy="925348"/>
                  <a:chOff x="5050302" y="2682702"/>
                  <a:chExt cx="1666354" cy="925348"/>
                </a:xfrm>
              </p:grpSpPr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F7D570A4-0B7E-4C4A-A9CE-D100BD8BBCF5}"/>
                      </a:ext>
                    </a:extLst>
                  </p:cNvPr>
                  <p:cNvSpPr/>
                  <p:nvPr/>
                </p:nvSpPr>
                <p:spPr>
                  <a:xfrm>
                    <a:off x="5050302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FF366333-EE77-46FC-8C06-E2F0393915E4}"/>
                      </a:ext>
                    </a:extLst>
                  </p:cNvPr>
                  <p:cNvSpPr/>
                  <p:nvPr/>
                </p:nvSpPr>
                <p:spPr>
                  <a:xfrm>
                    <a:off x="5711483" y="272913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B1685837-D78A-454E-B62A-25C84A28C785}"/>
                      </a:ext>
                    </a:extLst>
                  </p:cNvPr>
                  <p:cNvSpPr/>
                  <p:nvPr/>
                </p:nvSpPr>
                <p:spPr>
                  <a:xfrm>
                    <a:off x="6003387" y="272842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DD3B4FCE-3633-4BCA-80C4-2657F007C1F6}"/>
                      </a:ext>
                    </a:extLst>
                  </p:cNvPr>
                  <p:cNvSpPr/>
                  <p:nvPr/>
                </p:nvSpPr>
                <p:spPr>
                  <a:xfrm>
                    <a:off x="5711483" y="2682702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F7A96799-3678-42D3-AD54-469D8DB9E2FF}"/>
                      </a:ext>
                    </a:extLst>
                  </p:cNvPr>
                  <p:cNvSpPr/>
                  <p:nvPr/>
                </p:nvSpPr>
                <p:spPr>
                  <a:xfrm>
                    <a:off x="5706206" y="3562331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4CE7438B-B807-4DB8-8AB6-D97DB3F05405}"/>
                      </a:ext>
                    </a:extLst>
                  </p:cNvPr>
                  <p:cNvSpPr/>
                  <p:nvPr/>
                </p:nvSpPr>
                <p:spPr>
                  <a:xfrm>
                    <a:off x="6055475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A475E77-4D4D-4E03-8B3D-17D3D8CF58B7}"/>
                  </a:ext>
                </a:extLst>
              </p:cNvPr>
              <p:cNvGrpSpPr/>
              <p:nvPr/>
            </p:nvGrpSpPr>
            <p:grpSpPr>
              <a:xfrm>
                <a:off x="4067807" y="4154478"/>
                <a:ext cx="2703194" cy="1743936"/>
                <a:chOff x="891071" y="3658596"/>
                <a:chExt cx="6231960" cy="2838159"/>
              </a:xfrm>
            </p:grpSpPr>
            <p:grpSp>
              <p:nvGrpSpPr>
                <p:cNvPr id="76" name="Group 75">
                  <a:extLst>
                    <a:ext uri="{FF2B5EF4-FFF2-40B4-BE49-F238E27FC236}">
                      <a16:creationId xmlns:a16="http://schemas.microsoft.com/office/drawing/2014/main" id="{6656E2A0-EEB0-4816-A23B-AF3E70D440EE}"/>
                    </a:ext>
                  </a:extLst>
                </p:cNvPr>
                <p:cNvGrpSpPr/>
                <p:nvPr/>
              </p:nvGrpSpPr>
              <p:grpSpPr>
                <a:xfrm>
                  <a:off x="891071" y="3925883"/>
                  <a:ext cx="759657" cy="2366151"/>
                  <a:chOff x="4628270" y="1997612"/>
                  <a:chExt cx="759657" cy="2366151"/>
                </a:xfrm>
              </p:grpSpPr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FAB26F61-F1E1-4B0B-BB0D-AE2868D048DF}"/>
                      </a:ext>
                    </a:extLst>
                  </p:cNvPr>
                  <p:cNvSpPr/>
                  <p:nvPr/>
                </p:nvSpPr>
                <p:spPr>
                  <a:xfrm>
                    <a:off x="4965895" y="2461846"/>
                    <a:ext cx="84407" cy="143490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00C13A69-E528-4BEC-856F-063B1F1D421B}"/>
                      </a:ext>
                    </a:extLst>
                  </p:cNvPr>
                  <p:cNvSpPr/>
                  <p:nvPr/>
                </p:nvSpPr>
                <p:spPr>
                  <a:xfrm>
                    <a:off x="4628272" y="1997612"/>
                    <a:ext cx="75965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71D5CC1D-076E-4F6F-B359-AEE642443FF2}"/>
                      </a:ext>
                    </a:extLst>
                  </p:cNvPr>
                  <p:cNvSpPr/>
                  <p:nvPr/>
                </p:nvSpPr>
                <p:spPr>
                  <a:xfrm>
                    <a:off x="4628270" y="3899529"/>
                    <a:ext cx="75965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CDF91480-2D7C-4A6D-A611-2A66B412CC25}"/>
                    </a:ext>
                  </a:extLst>
                </p:cNvPr>
                <p:cNvGrpSpPr/>
                <p:nvPr/>
              </p:nvGrpSpPr>
              <p:grpSpPr>
                <a:xfrm>
                  <a:off x="1313103" y="4610973"/>
                  <a:ext cx="1666354" cy="925348"/>
                  <a:chOff x="5050302" y="2682702"/>
                  <a:chExt cx="1666354" cy="925348"/>
                </a:xfrm>
              </p:grpSpPr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05A55ED4-D43A-4DF3-8D59-9A2FF5F4D24C}"/>
                      </a:ext>
                    </a:extLst>
                  </p:cNvPr>
                  <p:cNvSpPr/>
                  <p:nvPr/>
                </p:nvSpPr>
                <p:spPr>
                  <a:xfrm>
                    <a:off x="5050302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DE3EAF72-7673-428A-BBED-8EFFA4A7C14E}"/>
                      </a:ext>
                    </a:extLst>
                  </p:cNvPr>
                  <p:cNvSpPr/>
                  <p:nvPr/>
                </p:nvSpPr>
                <p:spPr>
                  <a:xfrm>
                    <a:off x="5711483" y="272913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AE14860F-9138-40BC-80ED-675C5244A2B8}"/>
                      </a:ext>
                    </a:extLst>
                  </p:cNvPr>
                  <p:cNvSpPr/>
                  <p:nvPr/>
                </p:nvSpPr>
                <p:spPr>
                  <a:xfrm>
                    <a:off x="6003387" y="272842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B44FECE6-9C70-4EFB-B3B7-0BB11DD09272}"/>
                      </a:ext>
                    </a:extLst>
                  </p:cNvPr>
                  <p:cNvSpPr/>
                  <p:nvPr/>
                </p:nvSpPr>
                <p:spPr>
                  <a:xfrm>
                    <a:off x="5711483" y="2682702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296FB261-14F3-4223-B7FD-40D5D988DA5A}"/>
                      </a:ext>
                    </a:extLst>
                  </p:cNvPr>
                  <p:cNvSpPr/>
                  <p:nvPr/>
                </p:nvSpPr>
                <p:spPr>
                  <a:xfrm>
                    <a:off x="5706206" y="3562331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29EACA63-C484-4CBA-9766-0BAC8D4D0EC5}"/>
                      </a:ext>
                    </a:extLst>
                  </p:cNvPr>
                  <p:cNvSpPr/>
                  <p:nvPr/>
                </p:nvSpPr>
                <p:spPr>
                  <a:xfrm>
                    <a:off x="6055475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78" name="Group 77">
                  <a:extLst>
                    <a:ext uri="{FF2B5EF4-FFF2-40B4-BE49-F238E27FC236}">
                      <a16:creationId xmlns:a16="http://schemas.microsoft.com/office/drawing/2014/main" id="{3A54E070-9E1A-4CC7-956A-0B5E80CAD91E}"/>
                    </a:ext>
                  </a:extLst>
                </p:cNvPr>
                <p:cNvGrpSpPr/>
                <p:nvPr/>
              </p:nvGrpSpPr>
              <p:grpSpPr>
                <a:xfrm>
                  <a:off x="2631060" y="3658596"/>
                  <a:ext cx="919572" cy="2838159"/>
                  <a:chOff x="6368259" y="1730325"/>
                  <a:chExt cx="919572" cy="2838159"/>
                </a:xfrm>
              </p:grpSpPr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5A7011FE-5BE3-4DD9-9292-8EBF96E8BCD0}"/>
                      </a:ext>
                    </a:extLst>
                  </p:cNvPr>
                  <p:cNvSpPr/>
                  <p:nvPr/>
                </p:nvSpPr>
                <p:spPr>
                  <a:xfrm>
                    <a:off x="6716656" y="2201593"/>
                    <a:ext cx="218372" cy="190265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D4364013-D7E2-48AE-93F9-0E98A93DBF03}"/>
                      </a:ext>
                    </a:extLst>
                  </p:cNvPr>
                  <p:cNvSpPr/>
                  <p:nvPr/>
                </p:nvSpPr>
                <p:spPr>
                  <a:xfrm>
                    <a:off x="6372666" y="1730325"/>
                    <a:ext cx="91516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536A8DA2-2AE7-495A-8F35-33E29ABD7575}"/>
                      </a:ext>
                    </a:extLst>
                  </p:cNvPr>
                  <p:cNvSpPr/>
                  <p:nvPr/>
                </p:nvSpPr>
                <p:spPr>
                  <a:xfrm>
                    <a:off x="6368259" y="4104250"/>
                    <a:ext cx="91516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CA0B805F-A040-4DB5-BD8E-6A04101DA352}"/>
                    </a:ext>
                  </a:extLst>
                </p:cNvPr>
                <p:cNvGrpSpPr/>
                <p:nvPr/>
              </p:nvGrpSpPr>
              <p:grpSpPr>
                <a:xfrm>
                  <a:off x="3197829" y="4609934"/>
                  <a:ext cx="1666354" cy="925348"/>
                  <a:chOff x="5050302" y="2682702"/>
                  <a:chExt cx="1666354" cy="925348"/>
                </a:xfrm>
              </p:grpSpPr>
              <p:sp>
                <p:nvSpPr>
                  <p:cNvPr id="95" name="Rectangle 94">
                    <a:extLst>
                      <a:ext uri="{FF2B5EF4-FFF2-40B4-BE49-F238E27FC236}">
                        <a16:creationId xmlns:a16="http://schemas.microsoft.com/office/drawing/2014/main" id="{6522FB01-7F0E-49D1-8920-14FD05012627}"/>
                      </a:ext>
                    </a:extLst>
                  </p:cNvPr>
                  <p:cNvSpPr/>
                  <p:nvPr/>
                </p:nvSpPr>
                <p:spPr>
                  <a:xfrm>
                    <a:off x="5050302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96" name="Rectangle 95">
                    <a:extLst>
                      <a:ext uri="{FF2B5EF4-FFF2-40B4-BE49-F238E27FC236}">
                        <a16:creationId xmlns:a16="http://schemas.microsoft.com/office/drawing/2014/main" id="{FEE3A351-E619-48DE-8B31-B13310423ABB}"/>
                      </a:ext>
                    </a:extLst>
                  </p:cNvPr>
                  <p:cNvSpPr/>
                  <p:nvPr/>
                </p:nvSpPr>
                <p:spPr>
                  <a:xfrm>
                    <a:off x="5711483" y="272913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97" name="Rectangle 96">
                    <a:extLst>
                      <a:ext uri="{FF2B5EF4-FFF2-40B4-BE49-F238E27FC236}">
                        <a16:creationId xmlns:a16="http://schemas.microsoft.com/office/drawing/2014/main" id="{296F1F36-69B4-46F2-9149-8B80930F555E}"/>
                      </a:ext>
                    </a:extLst>
                  </p:cNvPr>
                  <p:cNvSpPr/>
                  <p:nvPr/>
                </p:nvSpPr>
                <p:spPr>
                  <a:xfrm>
                    <a:off x="6003387" y="272842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98" name="Rectangle 97">
                    <a:extLst>
                      <a:ext uri="{FF2B5EF4-FFF2-40B4-BE49-F238E27FC236}">
                        <a16:creationId xmlns:a16="http://schemas.microsoft.com/office/drawing/2014/main" id="{2B7808F5-8CDD-4E2A-8127-452BFC56B4D3}"/>
                      </a:ext>
                    </a:extLst>
                  </p:cNvPr>
                  <p:cNvSpPr/>
                  <p:nvPr/>
                </p:nvSpPr>
                <p:spPr>
                  <a:xfrm>
                    <a:off x="5711483" y="2682702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B9A27606-248E-4BB5-8CCC-5AD9DF21CB8C}"/>
                      </a:ext>
                    </a:extLst>
                  </p:cNvPr>
                  <p:cNvSpPr/>
                  <p:nvPr/>
                </p:nvSpPr>
                <p:spPr>
                  <a:xfrm>
                    <a:off x="5706206" y="3562331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4C93E94B-BD5D-4858-BB3B-E5E9052385DE}"/>
                      </a:ext>
                    </a:extLst>
                  </p:cNvPr>
                  <p:cNvSpPr/>
                  <p:nvPr/>
                </p:nvSpPr>
                <p:spPr>
                  <a:xfrm>
                    <a:off x="6055475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80" name="Group 79">
                  <a:extLst>
                    <a:ext uri="{FF2B5EF4-FFF2-40B4-BE49-F238E27FC236}">
                      <a16:creationId xmlns:a16="http://schemas.microsoft.com/office/drawing/2014/main" id="{58CD601A-9C29-40C0-B7C5-7C775A618E29}"/>
                    </a:ext>
                  </a:extLst>
                </p:cNvPr>
                <p:cNvGrpSpPr/>
                <p:nvPr/>
              </p:nvGrpSpPr>
              <p:grpSpPr>
                <a:xfrm>
                  <a:off x="4505679" y="3868957"/>
                  <a:ext cx="759657" cy="2366151"/>
                  <a:chOff x="4628270" y="1997612"/>
                  <a:chExt cx="759657" cy="2366151"/>
                </a:xfrm>
              </p:grpSpPr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1EF9E020-4D5F-4F97-B9EB-5632D26365C6}"/>
                      </a:ext>
                    </a:extLst>
                  </p:cNvPr>
                  <p:cNvSpPr/>
                  <p:nvPr/>
                </p:nvSpPr>
                <p:spPr>
                  <a:xfrm>
                    <a:off x="4965895" y="2461846"/>
                    <a:ext cx="84407" cy="1434905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EBF05163-31F8-4ED2-B1A9-D0A2753B2DD0}"/>
                      </a:ext>
                    </a:extLst>
                  </p:cNvPr>
                  <p:cNvSpPr/>
                  <p:nvPr/>
                </p:nvSpPr>
                <p:spPr>
                  <a:xfrm>
                    <a:off x="4628272" y="1997612"/>
                    <a:ext cx="75965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22329BB6-016D-447F-93C3-19533741F5E3}"/>
                      </a:ext>
                    </a:extLst>
                  </p:cNvPr>
                  <p:cNvSpPr/>
                  <p:nvPr/>
                </p:nvSpPr>
                <p:spPr>
                  <a:xfrm>
                    <a:off x="4628270" y="3899529"/>
                    <a:ext cx="75965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3C7AED59-4625-4445-B916-6FE49E794187}"/>
                    </a:ext>
                  </a:extLst>
                </p:cNvPr>
                <p:cNvGrpSpPr/>
                <p:nvPr/>
              </p:nvGrpSpPr>
              <p:grpSpPr>
                <a:xfrm>
                  <a:off x="4924592" y="4602037"/>
                  <a:ext cx="1666354" cy="925348"/>
                  <a:chOff x="5050302" y="2682702"/>
                  <a:chExt cx="1666354" cy="925348"/>
                </a:xfrm>
              </p:grpSpPr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ABAE9AD5-020E-4EB9-A5D5-679B6ED4ECC9}"/>
                      </a:ext>
                    </a:extLst>
                  </p:cNvPr>
                  <p:cNvSpPr/>
                  <p:nvPr/>
                </p:nvSpPr>
                <p:spPr>
                  <a:xfrm>
                    <a:off x="5050302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891E6073-AF75-4C2F-8256-4B759FDF333B}"/>
                      </a:ext>
                    </a:extLst>
                  </p:cNvPr>
                  <p:cNvSpPr/>
                  <p:nvPr/>
                </p:nvSpPr>
                <p:spPr>
                  <a:xfrm>
                    <a:off x="5711483" y="272913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3FA200D9-1305-48BF-B93E-6009E57E51A3}"/>
                      </a:ext>
                    </a:extLst>
                  </p:cNvPr>
                  <p:cNvSpPr/>
                  <p:nvPr/>
                </p:nvSpPr>
                <p:spPr>
                  <a:xfrm>
                    <a:off x="6003387" y="2728421"/>
                    <a:ext cx="45719" cy="831833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23C8D667-3D1B-4046-9E5A-F0DBAC3D12C5}"/>
                      </a:ext>
                    </a:extLst>
                  </p:cNvPr>
                  <p:cNvSpPr/>
                  <p:nvPr/>
                </p:nvSpPr>
                <p:spPr>
                  <a:xfrm>
                    <a:off x="5711483" y="2682702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EA076B27-C671-4AFD-868A-9C792F4C39B8}"/>
                      </a:ext>
                    </a:extLst>
                  </p:cNvPr>
                  <p:cNvSpPr/>
                  <p:nvPr/>
                </p:nvSpPr>
                <p:spPr>
                  <a:xfrm>
                    <a:off x="5706206" y="3562331"/>
                    <a:ext cx="337623" cy="45719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F81DD387-C808-463A-9FEB-7B517F68F0BF}"/>
                      </a:ext>
                    </a:extLst>
                  </p:cNvPr>
                  <p:cNvSpPr/>
                  <p:nvPr/>
                </p:nvSpPr>
                <p:spPr>
                  <a:xfrm>
                    <a:off x="6055475" y="3046073"/>
                    <a:ext cx="661181" cy="18062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76024AF5-28BD-45C3-8351-CFFA7C55D80C}"/>
                    </a:ext>
                  </a:extLst>
                </p:cNvPr>
                <p:cNvGrpSpPr/>
                <p:nvPr/>
              </p:nvGrpSpPr>
              <p:grpSpPr>
                <a:xfrm>
                  <a:off x="6203459" y="3658596"/>
                  <a:ext cx="919572" cy="2838159"/>
                  <a:chOff x="6368259" y="1730325"/>
                  <a:chExt cx="919572" cy="2838159"/>
                </a:xfrm>
              </p:grpSpPr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3853416C-7539-4CC3-AF56-790C6F215668}"/>
                      </a:ext>
                    </a:extLst>
                  </p:cNvPr>
                  <p:cNvSpPr/>
                  <p:nvPr/>
                </p:nvSpPr>
                <p:spPr>
                  <a:xfrm>
                    <a:off x="6716656" y="2201593"/>
                    <a:ext cx="218372" cy="1902657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92852907-C19F-49D7-AB1C-8047CE581353}"/>
                      </a:ext>
                    </a:extLst>
                  </p:cNvPr>
                  <p:cNvSpPr/>
                  <p:nvPr/>
                </p:nvSpPr>
                <p:spPr>
                  <a:xfrm>
                    <a:off x="6372666" y="1730325"/>
                    <a:ext cx="91516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F9B36A51-B5D0-439E-9086-D00F2EAB9112}"/>
                      </a:ext>
                    </a:extLst>
                  </p:cNvPr>
                  <p:cNvSpPr/>
                  <p:nvPr/>
                </p:nvSpPr>
                <p:spPr>
                  <a:xfrm>
                    <a:off x="6368259" y="4104250"/>
                    <a:ext cx="915165" cy="464234"/>
                  </a:xfrm>
                  <a:prstGeom prst="rect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600"/>
                  </a:p>
                </p:txBody>
              </p:sp>
            </p:grp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2A0AAF7-74E5-42E0-833F-F36937D0E32A}"/>
                </a:ext>
              </a:extLst>
            </p:cNvPr>
            <p:cNvSpPr/>
            <p:nvPr/>
          </p:nvSpPr>
          <p:spPr>
            <a:xfrm>
              <a:off x="4124157" y="2466656"/>
              <a:ext cx="150622" cy="568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8FEB239-21A0-4A70-B747-37FDE8899F33}"/>
                </a:ext>
              </a:extLst>
            </p:cNvPr>
            <p:cNvSpPr/>
            <p:nvPr/>
          </p:nvSpPr>
          <p:spPr>
            <a:xfrm>
              <a:off x="8658462" y="2435231"/>
              <a:ext cx="150622" cy="5689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0C92F23-4D83-4D1F-8AC7-B55F3290E8FD}"/>
                </a:ext>
              </a:extLst>
            </p:cNvPr>
            <p:cNvSpPr/>
            <p:nvPr/>
          </p:nvSpPr>
          <p:spPr>
            <a:xfrm>
              <a:off x="8365391" y="2801803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3C0C0F6-5651-48E3-8394-D26A2B3BC85A}"/>
                </a:ext>
              </a:extLst>
            </p:cNvPr>
            <p:cNvSpPr/>
            <p:nvPr/>
          </p:nvSpPr>
          <p:spPr>
            <a:xfrm>
              <a:off x="8361858" y="2460226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37636179-23C6-4075-B3D7-C71D05593FB1}"/>
                </a:ext>
              </a:extLst>
            </p:cNvPr>
            <p:cNvSpPr/>
            <p:nvPr/>
          </p:nvSpPr>
          <p:spPr>
            <a:xfrm>
              <a:off x="8036210" y="2475665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2D2F851E-3571-4998-9119-350C2D9F937A}"/>
                </a:ext>
              </a:extLst>
            </p:cNvPr>
            <p:cNvSpPr/>
            <p:nvPr/>
          </p:nvSpPr>
          <p:spPr>
            <a:xfrm>
              <a:off x="8034819" y="2814656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259F5A0-9CB1-45EB-BEA9-D01B39A3269E}"/>
                </a:ext>
              </a:extLst>
            </p:cNvPr>
            <p:cNvSpPr/>
            <p:nvPr/>
          </p:nvSpPr>
          <p:spPr>
            <a:xfrm>
              <a:off x="7797877" y="2812513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9AC294E-3C1F-44DC-BC23-FC6842E14E64}"/>
                </a:ext>
              </a:extLst>
            </p:cNvPr>
            <p:cNvSpPr/>
            <p:nvPr/>
          </p:nvSpPr>
          <p:spPr>
            <a:xfrm>
              <a:off x="7795311" y="2467543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D1CFF0F-E097-46D9-8831-E97917A82F2E}"/>
                </a:ext>
              </a:extLst>
            </p:cNvPr>
            <p:cNvSpPr/>
            <p:nvPr/>
          </p:nvSpPr>
          <p:spPr>
            <a:xfrm>
              <a:off x="7466803" y="2466034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5F6504E-CC7F-43D2-BF43-DAF3AC9C4561}"/>
                </a:ext>
              </a:extLst>
            </p:cNvPr>
            <p:cNvSpPr/>
            <p:nvPr/>
          </p:nvSpPr>
          <p:spPr>
            <a:xfrm>
              <a:off x="7463911" y="2835310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2A4ABFE-4714-44A8-9EE9-F19DC1DD8C1C}"/>
                </a:ext>
              </a:extLst>
            </p:cNvPr>
            <p:cNvSpPr/>
            <p:nvPr/>
          </p:nvSpPr>
          <p:spPr>
            <a:xfrm>
              <a:off x="7166994" y="2832799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A33E74A-894E-4571-A7C0-083611559F14}"/>
                </a:ext>
              </a:extLst>
            </p:cNvPr>
            <p:cNvSpPr/>
            <p:nvPr/>
          </p:nvSpPr>
          <p:spPr>
            <a:xfrm>
              <a:off x="7164261" y="2460226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AC41368-174B-42FB-8719-5A38DA088913}"/>
                </a:ext>
              </a:extLst>
            </p:cNvPr>
            <p:cNvSpPr/>
            <p:nvPr/>
          </p:nvSpPr>
          <p:spPr>
            <a:xfrm>
              <a:off x="6835753" y="2473635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3F51801-4387-4B40-B697-D4774D7ED6F8}"/>
                </a:ext>
              </a:extLst>
            </p:cNvPr>
            <p:cNvSpPr/>
            <p:nvPr/>
          </p:nvSpPr>
          <p:spPr>
            <a:xfrm>
              <a:off x="6833757" y="2812512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E2A6C40-9199-484C-9981-26F315FD58D5}"/>
                </a:ext>
              </a:extLst>
            </p:cNvPr>
            <p:cNvSpPr/>
            <p:nvPr/>
          </p:nvSpPr>
          <p:spPr>
            <a:xfrm>
              <a:off x="6582933" y="2824889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0FB231B-C58A-43FD-925F-DDFAB4D3F16A}"/>
                </a:ext>
              </a:extLst>
            </p:cNvPr>
            <p:cNvSpPr/>
            <p:nvPr/>
          </p:nvSpPr>
          <p:spPr>
            <a:xfrm>
              <a:off x="6579319" y="2481735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F1D62C47-5984-448B-BB09-CD3C28A93B52}"/>
                </a:ext>
              </a:extLst>
            </p:cNvPr>
            <p:cNvSpPr/>
            <p:nvPr/>
          </p:nvSpPr>
          <p:spPr>
            <a:xfrm>
              <a:off x="6267020" y="2480833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FA6B06C-6671-409D-BE62-D05DFCD86990}"/>
                </a:ext>
              </a:extLst>
            </p:cNvPr>
            <p:cNvSpPr/>
            <p:nvPr/>
          </p:nvSpPr>
          <p:spPr>
            <a:xfrm>
              <a:off x="6265145" y="2818703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B6B4C38-F93E-44D5-B317-F6C947FB0651}"/>
                </a:ext>
              </a:extLst>
            </p:cNvPr>
            <p:cNvSpPr/>
            <p:nvPr/>
          </p:nvSpPr>
          <p:spPr>
            <a:xfrm>
              <a:off x="5968418" y="2475664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D2CB5254-C83F-43CE-BB06-FB97F851722E}"/>
                </a:ext>
              </a:extLst>
            </p:cNvPr>
            <p:cNvSpPr/>
            <p:nvPr/>
          </p:nvSpPr>
          <p:spPr>
            <a:xfrm>
              <a:off x="5965783" y="2815212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7D61329-6254-443C-99DD-BF7F8B80D7C2}"/>
                </a:ext>
              </a:extLst>
            </p:cNvPr>
            <p:cNvSpPr/>
            <p:nvPr/>
          </p:nvSpPr>
          <p:spPr>
            <a:xfrm>
              <a:off x="5636732" y="2473635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48C896B-FDFA-4ADC-AE60-1B63FC1A2827}"/>
                </a:ext>
              </a:extLst>
            </p:cNvPr>
            <p:cNvSpPr/>
            <p:nvPr/>
          </p:nvSpPr>
          <p:spPr>
            <a:xfrm>
              <a:off x="5633991" y="2827952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D1382DB-4DD1-4201-9985-3946F55B3F91}"/>
                </a:ext>
              </a:extLst>
            </p:cNvPr>
            <p:cNvSpPr/>
            <p:nvPr/>
          </p:nvSpPr>
          <p:spPr>
            <a:xfrm>
              <a:off x="5399176" y="2480833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3B37E63-D8D4-44BD-AA06-EDA58F71E422}"/>
                </a:ext>
              </a:extLst>
            </p:cNvPr>
            <p:cNvSpPr/>
            <p:nvPr/>
          </p:nvSpPr>
          <p:spPr>
            <a:xfrm>
              <a:off x="5396084" y="2817118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09D015E-530F-4AF1-8988-B3D5C41E6FC3}"/>
                </a:ext>
              </a:extLst>
            </p:cNvPr>
            <p:cNvSpPr/>
            <p:nvPr/>
          </p:nvSpPr>
          <p:spPr>
            <a:xfrm>
              <a:off x="5051491" y="2473635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34F92F8-187D-4327-B1F2-14EF91921375}"/>
                </a:ext>
              </a:extLst>
            </p:cNvPr>
            <p:cNvSpPr/>
            <p:nvPr/>
          </p:nvSpPr>
          <p:spPr>
            <a:xfrm>
              <a:off x="5047586" y="2812511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AD4C58E-9A51-4239-8328-903D5C7B9A8F}"/>
                </a:ext>
              </a:extLst>
            </p:cNvPr>
            <p:cNvSpPr/>
            <p:nvPr/>
          </p:nvSpPr>
          <p:spPr>
            <a:xfrm>
              <a:off x="4749728" y="2483379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BDE364C-3A9C-487E-B621-478D21126CAD}"/>
                </a:ext>
              </a:extLst>
            </p:cNvPr>
            <p:cNvSpPr/>
            <p:nvPr/>
          </p:nvSpPr>
          <p:spPr>
            <a:xfrm>
              <a:off x="4746004" y="2807586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0558DAB4-ACD2-42CE-BEE5-F385018B1F03}"/>
                </a:ext>
              </a:extLst>
            </p:cNvPr>
            <p:cNvSpPr/>
            <p:nvPr/>
          </p:nvSpPr>
          <p:spPr>
            <a:xfrm>
              <a:off x="4417613" y="2466034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247C81C0-9972-4DCC-AB69-A1150D5A162F}"/>
                </a:ext>
              </a:extLst>
            </p:cNvPr>
            <p:cNvSpPr/>
            <p:nvPr/>
          </p:nvSpPr>
          <p:spPr>
            <a:xfrm>
              <a:off x="4414507" y="2805393"/>
              <a:ext cx="130355" cy="1714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8" name="Picture 157">
            <a:extLst>
              <a:ext uri="{FF2B5EF4-FFF2-40B4-BE49-F238E27FC236}">
                <a16:creationId xmlns:a16="http://schemas.microsoft.com/office/drawing/2014/main" id="{8F4B5324-06E1-4688-A35E-4B4AD6361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9145" y="3831536"/>
            <a:ext cx="2645086" cy="2485983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9C25832C-996B-4105-9410-E057DDD09973}"/>
              </a:ext>
            </a:extLst>
          </p:cNvPr>
          <p:cNvSpPr txBox="1"/>
          <p:nvPr/>
        </p:nvSpPr>
        <p:spPr>
          <a:xfrm>
            <a:off x="4424636" y="1228864"/>
            <a:ext cx="9321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1D PCs</a:t>
            </a:r>
            <a:endParaRPr lang="en-IN" sz="2000" dirty="0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CF4BB7F-B153-495B-87AC-DBFB1DF9ADBC}"/>
              </a:ext>
            </a:extLst>
          </p:cNvPr>
          <p:cNvSpPr txBox="1"/>
          <p:nvPr/>
        </p:nvSpPr>
        <p:spPr>
          <a:xfrm>
            <a:off x="2739880" y="2688643"/>
            <a:ext cx="11783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Schematic</a:t>
            </a:r>
            <a:endParaRPr lang="en-IN" sz="16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ACB8363B-D2AC-43DF-B203-3BE538F4D8E3}"/>
              </a:ext>
            </a:extLst>
          </p:cNvPr>
          <p:cNvSpPr txBox="1"/>
          <p:nvPr/>
        </p:nvSpPr>
        <p:spPr>
          <a:xfrm>
            <a:off x="5503241" y="3276594"/>
            <a:ext cx="1182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Microscopic</a:t>
            </a:r>
            <a:endParaRPr lang="en-IN" sz="14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B609CBA-92B5-4EB7-93CD-DD16910EE5AF}"/>
              </a:ext>
            </a:extLst>
          </p:cNvPr>
          <p:cNvSpPr txBox="1"/>
          <p:nvPr/>
        </p:nvSpPr>
        <p:spPr>
          <a:xfrm>
            <a:off x="7567533" y="3476442"/>
            <a:ext cx="2406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Dispersion curve (simulated)</a:t>
            </a:r>
            <a:endParaRPr lang="en-IN" sz="1400" dirty="0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8F2B0612-F82D-4C7C-B24A-537A6DDD19CC}"/>
              </a:ext>
            </a:extLst>
          </p:cNvPr>
          <p:cNvSpPr txBox="1"/>
          <p:nvPr/>
        </p:nvSpPr>
        <p:spPr>
          <a:xfrm>
            <a:off x="3667580" y="3769686"/>
            <a:ext cx="99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PCs</a:t>
            </a:r>
            <a:endParaRPr lang="en-IN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4529AD2D-CBDF-4CF2-87C1-ECDA08CC6257}"/>
              </a:ext>
            </a:extLst>
          </p:cNvPr>
          <p:cNvSpPr txBox="1"/>
          <p:nvPr/>
        </p:nvSpPr>
        <p:spPr>
          <a:xfrm>
            <a:off x="2225865" y="6117475"/>
            <a:ext cx="157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Layout (L-edit)</a:t>
            </a:r>
            <a:endParaRPr lang="en-IN" sz="1400" dirty="0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D1858BE-31E4-497B-94C9-2F0C419BC33B}"/>
              </a:ext>
            </a:extLst>
          </p:cNvPr>
          <p:cNvSpPr txBox="1"/>
          <p:nvPr/>
        </p:nvSpPr>
        <p:spPr>
          <a:xfrm>
            <a:off x="7880411" y="6282141"/>
            <a:ext cx="1855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Lithographic Die of PCs </a:t>
            </a:r>
            <a:endParaRPr lang="en-IN" sz="1200" b="1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198CBCF-52DF-4B74-9B93-6789622F2C50}"/>
              </a:ext>
            </a:extLst>
          </p:cNvPr>
          <p:cNvSpPr txBox="1"/>
          <p:nvPr/>
        </p:nvSpPr>
        <p:spPr>
          <a:xfrm>
            <a:off x="4373102" y="6235571"/>
            <a:ext cx="24066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Dispersion curve (simulated)</a:t>
            </a:r>
            <a:endParaRPr lang="en-IN" sz="1400" dirty="0"/>
          </a:p>
        </p:txBody>
      </p:sp>
      <p:pic>
        <p:nvPicPr>
          <p:cNvPr id="168" name="Picture 167" descr="A close up of a logo&#10;&#10;Description generated with high confidence">
            <a:extLst>
              <a:ext uri="{FF2B5EF4-FFF2-40B4-BE49-F238E27FC236}">
                <a16:creationId xmlns:a16="http://schemas.microsoft.com/office/drawing/2014/main" id="{BF6696CC-F8E7-4C55-AF89-9FBC06D2E2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735" y="3020719"/>
            <a:ext cx="3173003" cy="231261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22CBA3EF-EF63-40B8-A091-5FB705661813}"/>
              </a:ext>
            </a:extLst>
          </p:cNvPr>
          <p:cNvSpPr txBox="1"/>
          <p:nvPr/>
        </p:nvSpPr>
        <p:spPr>
          <a:xfrm>
            <a:off x="2618401" y="3171524"/>
            <a:ext cx="15753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Layout (L-edit)</a:t>
            </a:r>
            <a:endParaRPr lang="en-IN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17B7D0-E075-457E-8F50-CC08109FDC5B}"/>
              </a:ext>
            </a:extLst>
          </p:cNvPr>
          <p:cNvSpPr/>
          <p:nvPr/>
        </p:nvSpPr>
        <p:spPr>
          <a:xfrm>
            <a:off x="1647288" y="1198799"/>
            <a:ext cx="8860931" cy="57444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08A1E10-0F14-4243-8D5F-8B23E71B738A}"/>
              </a:ext>
            </a:extLst>
          </p:cNvPr>
          <p:cNvGrpSpPr/>
          <p:nvPr/>
        </p:nvGrpSpPr>
        <p:grpSpPr>
          <a:xfrm>
            <a:off x="4008710" y="4187024"/>
            <a:ext cx="2770720" cy="2149938"/>
            <a:chOff x="2484710" y="4187024"/>
            <a:chExt cx="2770720" cy="214993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628963-3060-4CDE-B8CC-D65B0AC1AB45}"/>
                </a:ext>
              </a:extLst>
            </p:cNvPr>
            <p:cNvGrpSpPr/>
            <p:nvPr/>
          </p:nvGrpSpPr>
          <p:grpSpPr>
            <a:xfrm>
              <a:off x="2484710" y="4187024"/>
              <a:ext cx="2770720" cy="2149938"/>
              <a:chOff x="1963676" y="1711040"/>
              <a:chExt cx="5554302" cy="4434840"/>
            </a:xfrm>
          </p:grpSpPr>
          <p:pic>
            <p:nvPicPr>
              <p:cNvPr id="20" name="Picture 19" descr="Chart, line chart&#10;&#10;Description automatically generated">
                <a:extLst>
                  <a:ext uri="{FF2B5EF4-FFF2-40B4-BE49-F238E27FC236}">
                    <a16:creationId xmlns:a16="http://schemas.microsoft.com/office/drawing/2014/main" id="{55512B2F-6EB7-40A2-A7AE-32A80DDBB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3676" y="1711040"/>
                <a:ext cx="5554302" cy="416572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F5FB03A-EEE3-4887-93E1-9E6BA76A28BC}"/>
                      </a:ext>
                    </a:extLst>
                  </p:cNvPr>
                  <p:cNvSpPr txBox="1"/>
                  <p:nvPr/>
                </p:nvSpPr>
                <p:spPr>
                  <a:xfrm>
                    <a:off x="2714625" y="5485608"/>
                    <a:ext cx="280908" cy="6348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DF5FB03A-EEE3-4887-93E1-9E6BA76A28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14625" y="5485608"/>
                    <a:ext cx="280908" cy="6348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652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2B80898B-DB2A-4E9E-957D-1BC3054C4357}"/>
                      </a:ext>
                    </a:extLst>
                  </p:cNvPr>
                  <p:cNvSpPr txBox="1"/>
                  <p:nvPr/>
                </p:nvSpPr>
                <p:spPr>
                  <a:xfrm>
                    <a:off x="4129090" y="5511005"/>
                    <a:ext cx="280908" cy="6348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65" name="TextBox 164">
                    <a:extLst>
                      <a:ext uri="{FF2B5EF4-FFF2-40B4-BE49-F238E27FC236}">
                        <a16:creationId xmlns:a16="http://schemas.microsoft.com/office/drawing/2014/main" id="{2B80898B-DB2A-4E9E-957D-1BC3054C435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29090" y="5511005"/>
                    <a:ext cx="280908" cy="63487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78261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0CC55164-2117-4857-BB60-87AE140B2E3A}"/>
                      </a:ext>
                    </a:extLst>
                  </p:cNvPr>
                  <p:cNvSpPr txBox="1"/>
                  <p:nvPr/>
                </p:nvSpPr>
                <p:spPr>
                  <a:xfrm>
                    <a:off x="5543556" y="5477634"/>
                    <a:ext cx="280908" cy="6348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𝑀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0CC55164-2117-4857-BB60-87AE140B2E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43556" y="5477634"/>
                    <a:ext cx="280908" cy="63487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00000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3C1FABA1-65D9-4D77-B2EC-81DF1E99B539}"/>
                      </a:ext>
                    </a:extLst>
                  </p:cNvPr>
                  <p:cNvSpPr txBox="1"/>
                  <p:nvPr/>
                </p:nvSpPr>
                <p:spPr>
                  <a:xfrm>
                    <a:off x="7163890" y="5511005"/>
                    <a:ext cx="280908" cy="6348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Γ</m:t>
                          </m:r>
                        </m:oMath>
                      </m:oMathPara>
                    </a14:m>
                    <a:endParaRPr lang="en-IN" dirty="0"/>
                  </a:p>
                </p:txBody>
              </p:sp>
            </mc:Choice>
            <mc:Fallback xmlns="">
              <p:sp>
                <p:nvSpPr>
                  <p:cNvPr id="171" name="TextBox 170">
                    <a:extLst>
                      <a:ext uri="{FF2B5EF4-FFF2-40B4-BE49-F238E27FC236}">
                        <a16:creationId xmlns:a16="http://schemas.microsoft.com/office/drawing/2014/main" id="{3C1FABA1-65D9-4D77-B2EC-81DF1E99B5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3890" y="5511005"/>
                    <a:ext cx="280908" cy="63487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65217"/>
                    </a:stretch>
                  </a:blipFill>
                </p:spPr>
                <p:txBody>
                  <a:bodyPr/>
                  <a:lstStyle/>
                  <a:p>
                    <a:r>
                      <a:rPr lang="en-I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11032D4-84E4-4E8F-B306-41B99124A6F7}"/>
                </a:ext>
              </a:extLst>
            </p:cNvPr>
            <p:cNvSpPr/>
            <p:nvPr/>
          </p:nvSpPr>
          <p:spPr>
            <a:xfrm>
              <a:off x="2919546" y="5234119"/>
              <a:ext cx="2299379" cy="15518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7609E05-2112-4AC9-9E98-E7120594576C}"/>
                </a:ext>
              </a:extLst>
            </p:cNvPr>
            <p:cNvSpPr/>
            <p:nvPr/>
          </p:nvSpPr>
          <p:spPr>
            <a:xfrm>
              <a:off x="2919546" y="4925777"/>
              <a:ext cx="2299379" cy="4571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F4BD70A-6B72-44A7-9942-9671B6E61695}"/>
              </a:ext>
            </a:extLst>
          </p:cNvPr>
          <p:cNvGrpSpPr/>
          <p:nvPr/>
        </p:nvGrpSpPr>
        <p:grpSpPr>
          <a:xfrm>
            <a:off x="7354189" y="1312835"/>
            <a:ext cx="2746850" cy="2191067"/>
            <a:chOff x="5830189" y="1312834"/>
            <a:chExt cx="2746850" cy="2191067"/>
          </a:xfrm>
        </p:grpSpPr>
        <p:pic>
          <p:nvPicPr>
            <p:cNvPr id="26" name="Picture 25" descr="Chart, line chart&#10;&#10;Description automatically generated">
              <a:extLst>
                <a:ext uri="{FF2B5EF4-FFF2-40B4-BE49-F238E27FC236}">
                  <a16:creationId xmlns:a16="http://schemas.microsoft.com/office/drawing/2014/main" id="{472E45F5-ABD4-448D-8707-7313D0C07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189" y="1312834"/>
              <a:ext cx="2746850" cy="2191067"/>
            </a:xfrm>
            <a:prstGeom prst="rect">
              <a:avLst/>
            </a:prstGeom>
          </p:spPr>
        </p:pic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E7D17213-296A-41F2-B0FD-AE7226A95106}"/>
                </a:ext>
              </a:extLst>
            </p:cNvPr>
            <p:cNvSpPr/>
            <p:nvPr/>
          </p:nvSpPr>
          <p:spPr>
            <a:xfrm>
              <a:off x="6232124" y="2885243"/>
              <a:ext cx="2041864" cy="15635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2BA24439-02D7-4DAF-98F3-1C8AE82C1ECC}"/>
                </a:ext>
              </a:extLst>
            </p:cNvPr>
            <p:cNvSpPr/>
            <p:nvPr/>
          </p:nvSpPr>
          <p:spPr>
            <a:xfrm>
              <a:off x="6232124" y="2772620"/>
              <a:ext cx="2041864" cy="649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411FF57-F6A5-4842-9670-84F1E52C79A4}"/>
                </a:ext>
              </a:extLst>
            </p:cNvPr>
            <p:cNvSpPr/>
            <p:nvPr/>
          </p:nvSpPr>
          <p:spPr>
            <a:xfrm>
              <a:off x="6236560" y="1823145"/>
              <a:ext cx="2041864" cy="24286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9550C270-9819-4A75-AAA9-D702E10D1EDB}"/>
                </a:ext>
              </a:extLst>
            </p:cNvPr>
            <p:cNvSpPr/>
            <p:nvPr/>
          </p:nvSpPr>
          <p:spPr>
            <a:xfrm>
              <a:off x="6236560" y="2152712"/>
              <a:ext cx="2041864" cy="6490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158474-3439-40E5-96C6-91F65DC1C0CE}"/>
              </a:ext>
            </a:extLst>
          </p:cNvPr>
          <p:cNvSpPr/>
          <p:nvPr/>
        </p:nvSpPr>
        <p:spPr>
          <a:xfrm>
            <a:off x="1524001" y="6684066"/>
            <a:ext cx="7245627" cy="173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Vishnu Kumar, Indian Institute of Science </a:t>
            </a:r>
            <a:endParaRPr lang="en-US" sz="900" dirty="0"/>
          </a:p>
        </p:txBody>
      </p:sp>
      <p:sp>
        <p:nvSpPr>
          <p:cNvPr id="179" name="Date Placeholder 8">
            <a:extLst>
              <a:ext uri="{FF2B5EF4-FFF2-40B4-BE49-F238E27FC236}">
                <a16:creationId xmlns:a16="http://schemas.microsoft.com/office/drawing/2014/main" id="{F37F0114-77FB-4BC3-80FA-81ADFBD3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5572" y="6588470"/>
            <a:ext cx="1054376" cy="365125"/>
          </a:xfrm>
        </p:spPr>
        <p:txBody>
          <a:bodyPr/>
          <a:lstStyle/>
          <a:p>
            <a:fld id="{F60523D1-6A79-464E-88E6-C541A224F0FD}" type="datetime1">
              <a:rPr lang="en-US" smtClean="0">
                <a:solidFill>
                  <a:schemeClr val="bg1"/>
                </a:solidFill>
              </a:rPr>
              <a:t>2/7/2021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0" name="Slide Number Placeholder 9">
            <a:extLst>
              <a:ext uri="{FF2B5EF4-FFF2-40B4-BE49-F238E27FC236}">
                <a16:creationId xmlns:a16="http://schemas.microsoft.com/office/drawing/2014/main" id="{73873E91-04C6-42DB-AAC8-C37C81E7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9028" y="6588469"/>
            <a:ext cx="2057400" cy="278158"/>
          </a:xfrm>
        </p:spPr>
        <p:txBody>
          <a:bodyPr/>
          <a:lstStyle/>
          <a:p>
            <a:fld id="{264646D9-BD51-4A20-AC47-4AD48C10D21E}" type="slidenum">
              <a:rPr lang="en-US" smtClean="0">
                <a:solidFill>
                  <a:srgbClr val="FF0000"/>
                </a:solidFill>
              </a:rPr>
              <a:t>5</a:t>
            </a:fld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81" name="Picture 2" descr="Image result for iisc logo">
            <a:extLst>
              <a:ext uri="{FF2B5EF4-FFF2-40B4-BE49-F238E27FC236}">
                <a16:creationId xmlns:a16="http://schemas.microsoft.com/office/drawing/2014/main" id="{BAB7084B-2FF6-404D-97B2-950100721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06" y="161330"/>
            <a:ext cx="1205948" cy="84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0" descr="Related image">
            <a:extLst>
              <a:ext uri="{FF2B5EF4-FFF2-40B4-BE49-F238E27FC236}">
                <a16:creationId xmlns:a16="http://schemas.microsoft.com/office/drawing/2014/main" id="{EC5B4A61-3956-4936-9AFF-86DC7299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257" y="318209"/>
            <a:ext cx="1296743" cy="8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206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FB78CDA-C22E-4B27-A627-944AC48A6848}"/>
              </a:ext>
            </a:extLst>
          </p:cNvPr>
          <p:cNvSpPr/>
          <p:nvPr/>
        </p:nvSpPr>
        <p:spPr>
          <a:xfrm flipV="1">
            <a:off x="1524000" y="789167"/>
            <a:ext cx="9144000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Image result for iisc logo">
            <a:extLst>
              <a:ext uri="{FF2B5EF4-FFF2-40B4-BE49-F238E27FC236}">
                <a16:creationId xmlns:a16="http://schemas.microsoft.com/office/drawing/2014/main" id="{D30030E2-C439-485D-AF99-FFC67DE9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1205948" cy="84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Related image">
            <a:extLst>
              <a:ext uri="{FF2B5EF4-FFF2-40B4-BE49-F238E27FC236}">
                <a16:creationId xmlns:a16="http://schemas.microsoft.com/office/drawing/2014/main" id="{BACE2C0B-EAB8-4AB3-BF88-9E68A4844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321" y="13253"/>
            <a:ext cx="1542932" cy="8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416DC-074C-40DC-B74D-AD0333782C6A}"/>
              </a:ext>
            </a:extLst>
          </p:cNvPr>
          <p:cNvSpPr/>
          <p:nvPr/>
        </p:nvSpPr>
        <p:spPr>
          <a:xfrm>
            <a:off x="1524001" y="6684066"/>
            <a:ext cx="7245627" cy="1739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Vishnu Kumar, Indian Institute of Science </a:t>
            </a:r>
            <a:endParaRPr lang="en-US" sz="9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7414F07-61E5-4F32-84F1-02EB6D317E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75572" y="6588470"/>
            <a:ext cx="1054376" cy="365125"/>
          </a:xfrm>
        </p:spPr>
        <p:txBody>
          <a:bodyPr/>
          <a:lstStyle/>
          <a:p>
            <a:fld id="{F60523D1-6A79-464E-88E6-C541A224F0FD}" type="datetime1">
              <a:rPr lang="en-US" smtClean="0">
                <a:solidFill>
                  <a:schemeClr val="bg1"/>
                </a:solidFill>
              </a:rPr>
              <a:t>2/7/2021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7C2B439-B0AB-4A96-B126-7EA246D7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59028" y="6588469"/>
            <a:ext cx="2057400" cy="278158"/>
          </a:xfrm>
        </p:spPr>
        <p:txBody>
          <a:bodyPr/>
          <a:lstStyle/>
          <a:p>
            <a:fld id="{264646D9-BD51-4A20-AC47-4AD48C10D21E}" type="slidenum">
              <a:rPr lang="en-US" smtClean="0">
                <a:solidFill>
                  <a:srgbClr val="FF0000"/>
                </a:solidFill>
              </a:rPr>
              <a:t>6</a:t>
            </a:fld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52BC63-CB53-460F-8BED-ACAAF49579DC}"/>
              </a:ext>
            </a:extLst>
          </p:cNvPr>
          <p:cNvSpPr txBox="1"/>
          <p:nvPr/>
        </p:nvSpPr>
        <p:spPr>
          <a:xfrm>
            <a:off x="4711367" y="241594"/>
            <a:ext cx="3050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Fabrication Processes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D0DF92-C8A5-412B-9F50-17F4E1BD082D}"/>
              </a:ext>
            </a:extLst>
          </p:cNvPr>
          <p:cNvGrpSpPr/>
          <p:nvPr/>
        </p:nvGrpSpPr>
        <p:grpSpPr>
          <a:xfrm>
            <a:off x="2405798" y="2804216"/>
            <a:ext cx="2475915" cy="983077"/>
            <a:chOff x="2588455" y="2954211"/>
            <a:chExt cx="3967089" cy="122805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DFCE44-8A0C-4BAC-BDAB-5644443AD452}"/>
                </a:ext>
              </a:extLst>
            </p:cNvPr>
            <p:cNvSpPr/>
            <p:nvPr/>
          </p:nvSpPr>
          <p:spPr>
            <a:xfrm>
              <a:off x="2588455" y="3524596"/>
              <a:ext cx="3967089" cy="657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E1C007-5331-4BF4-8767-C9E3A12A18C4}"/>
                </a:ext>
              </a:extLst>
            </p:cNvPr>
            <p:cNvSpPr/>
            <p:nvPr/>
          </p:nvSpPr>
          <p:spPr>
            <a:xfrm>
              <a:off x="2588455" y="3429000"/>
              <a:ext cx="3967089" cy="955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369619-E1DE-4CBB-BCD6-6D0B60922CAB}"/>
                </a:ext>
              </a:extLst>
            </p:cNvPr>
            <p:cNvSpPr/>
            <p:nvPr/>
          </p:nvSpPr>
          <p:spPr>
            <a:xfrm>
              <a:off x="2588455" y="2954211"/>
              <a:ext cx="3967089" cy="47478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04CCA8C-C7C6-4142-B569-5C25258F43C4}"/>
              </a:ext>
            </a:extLst>
          </p:cNvPr>
          <p:cNvSpPr txBox="1"/>
          <p:nvPr/>
        </p:nvSpPr>
        <p:spPr>
          <a:xfrm>
            <a:off x="5614419" y="3811450"/>
            <a:ext cx="70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F005C0-B81E-4C4B-AED6-97391F4B17A8}"/>
              </a:ext>
            </a:extLst>
          </p:cNvPr>
          <p:cNvSpPr txBox="1"/>
          <p:nvPr/>
        </p:nvSpPr>
        <p:spPr>
          <a:xfrm>
            <a:off x="2074357" y="1193820"/>
            <a:ext cx="34667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u="sng" dirty="0"/>
              <a:t>Un-encapsulated (opened) devices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59056B-3502-430D-86C9-D693918D11D1}"/>
              </a:ext>
            </a:extLst>
          </p:cNvPr>
          <p:cNvSpPr txBox="1"/>
          <p:nvPr/>
        </p:nvSpPr>
        <p:spPr>
          <a:xfrm>
            <a:off x="7188529" y="1143412"/>
            <a:ext cx="2308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Encapsulated devices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6CA1DF-6ECB-4DDD-A1A1-C420512C3A4C}"/>
              </a:ext>
            </a:extLst>
          </p:cNvPr>
          <p:cNvSpPr/>
          <p:nvPr/>
        </p:nvSpPr>
        <p:spPr>
          <a:xfrm>
            <a:off x="3313578" y="2804215"/>
            <a:ext cx="457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E7BD4F-73AC-49A6-930B-EC7DF1C3F3DC}"/>
              </a:ext>
            </a:extLst>
          </p:cNvPr>
          <p:cNvSpPr/>
          <p:nvPr/>
        </p:nvSpPr>
        <p:spPr>
          <a:xfrm>
            <a:off x="3953314" y="2804215"/>
            <a:ext cx="457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5BAA87-FCD2-4DA1-B512-5537C055D813}"/>
              </a:ext>
            </a:extLst>
          </p:cNvPr>
          <p:cNvGrpSpPr/>
          <p:nvPr/>
        </p:nvGrpSpPr>
        <p:grpSpPr>
          <a:xfrm>
            <a:off x="7011814" y="2999010"/>
            <a:ext cx="2475915" cy="983077"/>
            <a:chOff x="2588455" y="2954211"/>
            <a:chExt cx="3967089" cy="122805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6528A6E-2140-4F2F-BC82-FCFB88768755}"/>
                </a:ext>
              </a:extLst>
            </p:cNvPr>
            <p:cNvSpPr/>
            <p:nvPr/>
          </p:nvSpPr>
          <p:spPr>
            <a:xfrm>
              <a:off x="2588455" y="3524596"/>
              <a:ext cx="3967089" cy="65766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F9F9430-8A5C-44D3-92B0-8AB894774F16}"/>
                </a:ext>
              </a:extLst>
            </p:cNvPr>
            <p:cNvSpPr/>
            <p:nvPr/>
          </p:nvSpPr>
          <p:spPr>
            <a:xfrm>
              <a:off x="2588455" y="3429000"/>
              <a:ext cx="3967089" cy="95596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163CBC-3F67-4293-8179-650E828724A3}"/>
                </a:ext>
              </a:extLst>
            </p:cNvPr>
            <p:cNvSpPr/>
            <p:nvPr/>
          </p:nvSpPr>
          <p:spPr>
            <a:xfrm>
              <a:off x="2588455" y="2954211"/>
              <a:ext cx="3967089" cy="474789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263E8604-1F26-44C3-B689-B5785780E4DE}"/>
              </a:ext>
            </a:extLst>
          </p:cNvPr>
          <p:cNvSpPr/>
          <p:nvPr/>
        </p:nvSpPr>
        <p:spPr>
          <a:xfrm>
            <a:off x="7999559" y="3004445"/>
            <a:ext cx="457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6DC51A-454C-4594-AE9B-A83F0DECE597}"/>
              </a:ext>
            </a:extLst>
          </p:cNvPr>
          <p:cNvSpPr/>
          <p:nvPr/>
        </p:nvSpPr>
        <p:spPr>
          <a:xfrm>
            <a:off x="8639295" y="3004445"/>
            <a:ext cx="4571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03BEC7-EAC2-4569-B43C-236C0FA05BB0}"/>
              </a:ext>
            </a:extLst>
          </p:cNvPr>
          <p:cNvSpPr txBox="1"/>
          <p:nvPr/>
        </p:nvSpPr>
        <p:spPr>
          <a:xfrm>
            <a:off x="5576692" y="3459585"/>
            <a:ext cx="70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DRIE</a:t>
            </a:r>
          </a:p>
        </p:txBody>
      </p:sp>
      <p:sp>
        <p:nvSpPr>
          <p:cNvPr id="39" name="Flowchart: Terminator 38">
            <a:extLst>
              <a:ext uri="{FF2B5EF4-FFF2-40B4-BE49-F238E27FC236}">
                <a16:creationId xmlns:a16="http://schemas.microsoft.com/office/drawing/2014/main" id="{443B049B-4F13-4023-BB3E-131FE1B204DA}"/>
              </a:ext>
            </a:extLst>
          </p:cNvPr>
          <p:cNvSpPr/>
          <p:nvPr/>
        </p:nvSpPr>
        <p:spPr>
          <a:xfrm>
            <a:off x="3206001" y="3186498"/>
            <a:ext cx="882128" cy="93390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Terminator 39">
            <a:extLst>
              <a:ext uri="{FF2B5EF4-FFF2-40B4-BE49-F238E27FC236}">
                <a16:creationId xmlns:a16="http://schemas.microsoft.com/office/drawing/2014/main" id="{4159E76D-A3B6-466A-BC4A-01ECF52534A6}"/>
              </a:ext>
            </a:extLst>
          </p:cNvPr>
          <p:cNvSpPr/>
          <p:nvPr/>
        </p:nvSpPr>
        <p:spPr>
          <a:xfrm>
            <a:off x="7901840" y="3381293"/>
            <a:ext cx="882128" cy="88081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D02B396-AF24-4016-AD9D-C61A2F27A054}"/>
              </a:ext>
            </a:extLst>
          </p:cNvPr>
          <p:cNvSpPr txBox="1"/>
          <p:nvPr/>
        </p:nvSpPr>
        <p:spPr>
          <a:xfrm>
            <a:off x="5435831" y="3097246"/>
            <a:ext cx="11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Vapor HF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A4C867-80A5-46C7-BDDB-C5575AB85282}"/>
              </a:ext>
            </a:extLst>
          </p:cNvPr>
          <p:cNvSpPr/>
          <p:nvPr/>
        </p:nvSpPr>
        <p:spPr>
          <a:xfrm>
            <a:off x="2404733" y="2727689"/>
            <a:ext cx="2475915" cy="765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5B44AB6-2EDB-421D-80DA-1389725E5087}"/>
              </a:ext>
            </a:extLst>
          </p:cNvPr>
          <p:cNvSpPr/>
          <p:nvPr/>
        </p:nvSpPr>
        <p:spPr>
          <a:xfrm>
            <a:off x="7013503" y="2913856"/>
            <a:ext cx="2475915" cy="765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B422AA-9C72-45C1-BE2A-CD130D9FCBD0}"/>
              </a:ext>
            </a:extLst>
          </p:cNvPr>
          <p:cNvSpPr txBox="1"/>
          <p:nvPr/>
        </p:nvSpPr>
        <p:spPr>
          <a:xfrm>
            <a:off x="5627058" y="2816986"/>
            <a:ext cx="844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LTO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3497E68-22F7-402E-8E96-E71BBAE1A64A}"/>
              </a:ext>
            </a:extLst>
          </p:cNvPr>
          <p:cNvSpPr/>
          <p:nvPr/>
        </p:nvSpPr>
        <p:spPr>
          <a:xfrm>
            <a:off x="2731067" y="2702741"/>
            <a:ext cx="203241" cy="122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846BA8F-34DB-4222-A65E-0AE302E5AED5}"/>
              </a:ext>
            </a:extLst>
          </p:cNvPr>
          <p:cNvSpPr/>
          <p:nvPr/>
        </p:nvSpPr>
        <p:spPr>
          <a:xfrm>
            <a:off x="4333595" y="2694316"/>
            <a:ext cx="203241" cy="122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034D40E-F01D-48C3-A55A-28F8A0E0EE67}"/>
              </a:ext>
            </a:extLst>
          </p:cNvPr>
          <p:cNvSpPr/>
          <p:nvPr/>
        </p:nvSpPr>
        <p:spPr>
          <a:xfrm>
            <a:off x="7391475" y="2874187"/>
            <a:ext cx="203241" cy="122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96163DE-0AD0-4553-8382-F8BB12C80B84}"/>
              </a:ext>
            </a:extLst>
          </p:cNvPr>
          <p:cNvSpPr/>
          <p:nvPr/>
        </p:nvSpPr>
        <p:spPr>
          <a:xfrm>
            <a:off x="8994003" y="2865762"/>
            <a:ext cx="203241" cy="122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7FD109B-BC94-4A55-BCF9-98BADC9FE20F}"/>
              </a:ext>
            </a:extLst>
          </p:cNvPr>
          <p:cNvSpPr txBox="1"/>
          <p:nvPr/>
        </p:nvSpPr>
        <p:spPr>
          <a:xfrm>
            <a:off x="5162713" y="2580192"/>
            <a:ext cx="1772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Gasket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27EDCDD-7CE0-4C40-8F8C-7F3AE28B5EDC}"/>
              </a:ext>
            </a:extLst>
          </p:cNvPr>
          <p:cNvSpPr/>
          <p:nvPr/>
        </p:nvSpPr>
        <p:spPr>
          <a:xfrm>
            <a:off x="2404733" y="2651164"/>
            <a:ext cx="2475915" cy="6810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836539-50A5-47F3-87B1-E2DDDC802D07}"/>
              </a:ext>
            </a:extLst>
          </p:cNvPr>
          <p:cNvSpPr/>
          <p:nvPr/>
        </p:nvSpPr>
        <p:spPr>
          <a:xfrm>
            <a:off x="2731067" y="2706286"/>
            <a:ext cx="203241" cy="1221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DFBCEB8-E407-4775-A0DB-7EC084042B8C}"/>
              </a:ext>
            </a:extLst>
          </p:cNvPr>
          <p:cNvSpPr/>
          <p:nvPr/>
        </p:nvSpPr>
        <p:spPr>
          <a:xfrm>
            <a:off x="4335209" y="2695045"/>
            <a:ext cx="203241" cy="12212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C108A8-87EA-48C3-8ADB-5AC0E01CE40E}"/>
              </a:ext>
            </a:extLst>
          </p:cNvPr>
          <p:cNvSpPr txBox="1"/>
          <p:nvPr/>
        </p:nvSpPr>
        <p:spPr>
          <a:xfrm>
            <a:off x="2203706" y="3893005"/>
            <a:ext cx="1899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 deposition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BD1AF0F-F0B5-40D3-A5D4-51AF4F0B275C}"/>
              </a:ext>
            </a:extLst>
          </p:cNvPr>
          <p:cNvSpPr/>
          <p:nvPr/>
        </p:nvSpPr>
        <p:spPr>
          <a:xfrm>
            <a:off x="2404733" y="2620688"/>
            <a:ext cx="175789" cy="1803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213DF9-2557-4686-B3CD-23E6F372C6BA}"/>
              </a:ext>
            </a:extLst>
          </p:cNvPr>
          <p:cNvSpPr/>
          <p:nvPr/>
        </p:nvSpPr>
        <p:spPr>
          <a:xfrm>
            <a:off x="4687381" y="2621643"/>
            <a:ext cx="203241" cy="1793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3405FF7-2528-4D59-9612-19A756F77FDB}"/>
              </a:ext>
            </a:extLst>
          </p:cNvPr>
          <p:cNvSpPr/>
          <p:nvPr/>
        </p:nvSpPr>
        <p:spPr>
          <a:xfrm>
            <a:off x="3135653" y="2621503"/>
            <a:ext cx="1064874" cy="1805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B0920EE-BE47-4B29-951F-4F3D4E62B55B}"/>
              </a:ext>
            </a:extLst>
          </p:cNvPr>
          <p:cNvSpPr txBox="1"/>
          <p:nvPr/>
        </p:nvSpPr>
        <p:spPr>
          <a:xfrm>
            <a:off x="2203707" y="4190214"/>
            <a:ext cx="247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 and LTO etching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AFF3849-07B3-4137-BCDD-51F7F7242C5D}"/>
              </a:ext>
            </a:extLst>
          </p:cNvPr>
          <p:cNvSpPr/>
          <p:nvPr/>
        </p:nvSpPr>
        <p:spPr>
          <a:xfrm>
            <a:off x="7011814" y="2566162"/>
            <a:ext cx="2475915" cy="34769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52C5A6-6AB2-4443-8981-97BA79C000AB}"/>
              </a:ext>
            </a:extLst>
          </p:cNvPr>
          <p:cNvSpPr/>
          <p:nvPr/>
        </p:nvSpPr>
        <p:spPr>
          <a:xfrm>
            <a:off x="7391475" y="2922484"/>
            <a:ext cx="221087" cy="869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5FA373C-5BC5-4218-8C9B-9DEE9D2258CE}"/>
              </a:ext>
            </a:extLst>
          </p:cNvPr>
          <p:cNvSpPr/>
          <p:nvPr/>
        </p:nvSpPr>
        <p:spPr>
          <a:xfrm>
            <a:off x="8983831" y="2924758"/>
            <a:ext cx="221087" cy="8696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D82356B-8E94-4D18-BE96-008226C37F73}"/>
              </a:ext>
            </a:extLst>
          </p:cNvPr>
          <p:cNvSpPr txBox="1"/>
          <p:nvPr/>
        </p:nvSpPr>
        <p:spPr>
          <a:xfrm>
            <a:off x="6883080" y="4370749"/>
            <a:ext cx="244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LPCVD Poly-Si Cap layer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48667FF-29BF-43B4-80D6-80308DD8FD83}"/>
              </a:ext>
            </a:extLst>
          </p:cNvPr>
          <p:cNvSpPr/>
          <p:nvPr/>
        </p:nvSpPr>
        <p:spPr>
          <a:xfrm>
            <a:off x="8122120" y="2566163"/>
            <a:ext cx="45719" cy="353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2660B76-5363-457D-846A-EB9CBC700E23}"/>
              </a:ext>
            </a:extLst>
          </p:cNvPr>
          <p:cNvSpPr txBox="1"/>
          <p:nvPr/>
        </p:nvSpPr>
        <p:spPr>
          <a:xfrm>
            <a:off x="6873509" y="4640568"/>
            <a:ext cx="115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Vents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DAB03D6-D927-4BB8-AF99-92C4D34FF6FD}"/>
              </a:ext>
            </a:extLst>
          </p:cNvPr>
          <p:cNvSpPr/>
          <p:nvPr/>
        </p:nvSpPr>
        <p:spPr>
          <a:xfrm>
            <a:off x="8397081" y="2566163"/>
            <a:ext cx="45719" cy="3530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9F44763-35CF-4A0F-8E6C-5B0859BEFFD1}"/>
              </a:ext>
            </a:extLst>
          </p:cNvPr>
          <p:cNvSpPr/>
          <p:nvPr/>
        </p:nvSpPr>
        <p:spPr>
          <a:xfrm>
            <a:off x="7011814" y="2496128"/>
            <a:ext cx="2475915" cy="7003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6230D88-D0E0-4387-BB53-1049F971AE67}"/>
              </a:ext>
            </a:extLst>
          </p:cNvPr>
          <p:cNvSpPr txBox="1"/>
          <p:nvPr/>
        </p:nvSpPr>
        <p:spPr>
          <a:xfrm>
            <a:off x="6883080" y="5192107"/>
            <a:ext cx="1757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LTO deposition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405B462-0A4C-467C-94C3-BFC3BB6C1944}"/>
              </a:ext>
            </a:extLst>
          </p:cNvPr>
          <p:cNvSpPr/>
          <p:nvPr/>
        </p:nvSpPr>
        <p:spPr>
          <a:xfrm>
            <a:off x="7243396" y="2496128"/>
            <a:ext cx="45719" cy="439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CF46BDB-3313-45FE-B2D3-543B35B7B2A6}"/>
              </a:ext>
            </a:extLst>
          </p:cNvPr>
          <p:cNvSpPr/>
          <p:nvPr/>
        </p:nvSpPr>
        <p:spPr>
          <a:xfrm>
            <a:off x="7670975" y="2485309"/>
            <a:ext cx="45719" cy="439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6DD0C23-CB3C-4D05-AAED-7CD4F9DA8BA9}"/>
              </a:ext>
            </a:extLst>
          </p:cNvPr>
          <p:cNvSpPr/>
          <p:nvPr/>
        </p:nvSpPr>
        <p:spPr>
          <a:xfrm>
            <a:off x="8830840" y="2497876"/>
            <a:ext cx="45719" cy="439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EF1789F-7606-4060-8A4F-BA93DFCF01DC}"/>
              </a:ext>
            </a:extLst>
          </p:cNvPr>
          <p:cNvSpPr/>
          <p:nvPr/>
        </p:nvSpPr>
        <p:spPr>
          <a:xfrm>
            <a:off x="9270945" y="2474531"/>
            <a:ext cx="45719" cy="4393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lowchart: Terminator 71">
            <a:extLst>
              <a:ext uri="{FF2B5EF4-FFF2-40B4-BE49-F238E27FC236}">
                <a16:creationId xmlns:a16="http://schemas.microsoft.com/office/drawing/2014/main" id="{7FE094BC-C1A0-4C68-845B-B66F11ADC885}"/>
              </a:ext>
            </a:extLst>
          </p:cNvPr>
          <p:cNvSpPr/>
          <p:nvPr/>
        </p:nvSpPr>
        <p:spPr>
          <a:xfrm>
            <a:off x="7862159" y="2927793"/>
            <a:ext cx="907469" cy="69011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8ACB455-0A65-4AFB-BFCB-C3DE4A42C1D2}"/>
              </a:ext>
            </a:extLst>
          </p:cNvPr>
          <p:cNvSpPr txBox="1"/>
          <p:nvPr/>
        </p:nvSpPr>
        <p:spPr>
          <a:xfrm>
            <a:off x="6873509" y="4911407"/>
            <a:ext cx="1106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Vapor HF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F82B3C3-BC1F-4934-88B4-F6FC64C66EC9}"/>
              </a:ext>
            </a:extLst>
          </p:cNvPr>
          <p:cNvSpPr txBox="1"/>
          <p:nvPr/>
        </p:nvSpPr>
        <p:spPr>
          <a:xfrm>
            <a:off x="6873140" y="5462265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Isolation Trenches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7C4021D-9B9D-4602-8514-BEEBD1883A97}"/>
              </a:ext>
            </a:extLst>
          </p:cNvPr>
          <p:cNvSpPr/>
          <p:nvPr/>
        </p:nvSpPr>
        <p:spPr>
          <a:xfrm>
            <a:off x="7011814" y="2452116"/>
            <a:ext cx="2475915" cy="4571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F0AE679-A57B-4624-B111-167952F51311}"/>
              </a:ext>
            </a:extLst>
          </p:cNvPr>
          <p:cNvSpPr txBox="1"/>
          <p:nvPr/>
        </p:nvSpPr>
        <p:spPr>
          <a:xfrm>
            <a:off x="6842037" y="5702833"/>
            <a:ext cx="1985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Oxide deposition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60BBF79-FBDE-4A4A-B5A7-B88C707F8C06}"/>
              </a:ext>
            </a:extLst>
          </p:cNvPr>
          <p:cNvSpPr/>
          <p:nvPr/>
        </p:nvSpPr>
        <p:spPr>
          <a:xfrm>
            <a:off x="7391475" y="2439589"/>
            <a:ext cx="203241" cy="126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989EDD2-CB8F-4023-9F7C-DB415739CC33}"/>
              </a:ext>
            </a:extLst>
          </p:cNvPr>
          <p:cNvSpPr/>
          <p:nvPr/>
        </p:nvSpPr>
        <p:spPr>
          <a:xfrm>
            <a:off x="8972131" y="2441674"/>
            <a:ext cx="203241" cy="126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5A085BB-A56B-4927-A0A1-F708E23DDDC9}"/>
              </a:ext>
            </a:extLst>
          </p:cNvPr>
          <p:cNvSpPr txBox="1"/>
          <p:nvPr/>
        </p:nvSpPr>
        <p:spPr>
          <a:xfrm>
            <a:off x="6849867" y="5950030"/>
            <a:ext cx="2815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Contact Metal opening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66B68DB-7C15-4D8A-B1E1-390A185CC30A}"/>
              </a:ext>
            </a:extLst>
          </p:cNvPr>
          <p:cNvSpPr/>
          <p:nvPr/>
        </p:nvSpPr>
        <p:spPr>
          <a:xfrm>
            <a:off x="7011814" y="2388493"/>
            <a:ext cx="2475915" cy="6362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6884C1F-61F3-4F2B-B2AF-C59CB604C353}"/>
              </a:ext>
            </a:extLst>
          </p:cNvPr>
          <p:cNvSpPr/>
          <p:nvPr/>
        </p:nvSpPr>
        <p:spPr>
          <a:xfrm>
            <a:off x="7391475" y="2427739"/>
            <a:ext cx="203241" cy="1383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01D6D1C-D5F4-47EB-ACC6-043BFB75ACD6}"/>
              </a:ext>
            </a:extLst>
          </p:cNvPr>
          <p:cNvSpPr/>
          <p:nvPr/>
        </p:nvSpPr>
        <p:spPr>
          <a:xfrm>
            <a:off x="8972130" y="2429824"/>
            <a:ext cx="203241" cy="13838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5DC9AD6-11B0-4A04-AB5C-E02E532A5267}"/>
              </a:ext>
            </a:extLst>
          </p:cNvPr>
          <p:cNvSpPr/>
          <p:nvPr/>
        </p:nvSpPr>
        <p:spPr>
          <a:xfrm>
            <a:off x="7011814" y="2388494"/>
            <a:ext cx="164567" cy="635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DE5A64D-D599-4BA7-B77C-403348F0BBB0}"/>
              </a:ext>
            </a:extLst>
          </p:cNvPr>
          <p:cNvSpPr/>
          <p:nvPr/>
        </p:nvSpPr>
        <p:spPr>
          <a:xfrm>
            <a:off x="9320563" y="2347426"/>
            <a:ext cx="164568" cy="1072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781D565-694F-4D70-959E-39DAC9DB8E2F}"/>
              </a:ext>
            </a:extLst>
          </p:cNvPr>
          <p:cNvSpPr/>
          <p:nvPr/>
        </p:nvSpPr>
        <p:spPr>
          <a:xfrm>
            <a:off x="7809810" y="2295324"/>
            <a:ext cx="974159" cy="162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6232731-695E-4262-AC25-88453496F0C5}"/>
              </a:ext>
            </a:extLst>
          </p:cNvPr>
          <p:cNvSpPr txBox="1"/>
          <p:nvPr/>
        </p:nvSpPr>
        <p:spPr>
          <a:xfrm>
            <a:off x="6857698" y="6224526"/>
            <a:ext cx="3205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Metal deposition and etching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A0C41C62-3D58-44DC-A0F7-DC468A49595D}"/>
              </a:ext>
            </a:extLst>
          </p:cNvPr>
          <p:cNvSpPr txBox="1"/>
          <p:nvPr/>
        </p:nvSpPr>
        <p:spPr>
          <a:xfrm>
            <a:off x="5197362" y="2090951"/>
            <a:ext cx="1617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Common steps</a:t>
            </a:r>
          </a:p>
        </p:txBody>
      </p:sp>
      <p:pic>
        <p:nvPicPr>
          <p:cNvPr id="14" name="Picture 15" descr="A picture containing photo, speaker, mirror, sitting&#10;&#10;Description automatically generated">
            <a:extLst>
              <a:ext uri="{FF2B5EF4-FFF2-40B4-BE49-F238E27FC236}">
                <a16:creationId xmlns:a16="http://schemas.microsoft.com/office/drawing/2014/main" id="{CBDFEFB1-25C7-4039-BF9A-2F7BB10730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9608" y="4578491"/>
            <a:ext cx="2479431" cy="183340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929777-CE32-4332-863A-C1275994F1B5}"/>
              </a:ext>
            </a:extLst>
          </p:cNvPr>
          <p:cNvSpPr txBox="1"/>
          <p:nvPr/>
        </p:nvSpPr>
        <p:spPr>
          <a:xfrm>
            <a:off x="2579077" y="637442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Open MEMS Resonator</a:t>
            </a: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5613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25" grpId="0" animBg="1"/>
      <p:bldP spid="36" grpId="0" animBg="1"/>
      <p:bldP spid="37" grpId="0" animBg="1"/>
      <p:bldP spid="19" grpId="0"/>
      <p:bldP spid="39" grpId="0" animBg="1"/>
      <p:bldP spid="40" grpId="0" animBg="1"/>
      <p:bldP spid="41" grpId="0"/>
      <p:bldP spid="42" grpId="0" animBg="1"/>
      <p:bldP spid="43" grpId="0" animBg="1"/>
      <p:bldP spid="44" grpId="0"/>
      <p:bldP spid="45" grpId="0" animBg="1"/>
      <p:bldP spid="46" grpId="0" animBg="1"/>
      <p:bldP spid="47" grpId="0" animBg="1"/>
      <p:bldP spid="48" grpId="0" animBg="1"/>
      <p:bldP spid="49" grpId="0"/>
      <p:bldP spid="50" grpId="0" animBg="1"/>
      <p:bldP spid="51" grpId="0" animBg="1"/>
      <p:bldP spid="52" grpId="0" animBg="1"/>
      <p:bldP spid="53" grpId="0"/>
      <p:bldP spid="54" grpId="0" animBg="1"/>
      <p:bldP spid="55" grpId="0" animBg="1"/>
      <p:bldP spid="56" grpId="0" animBg="1"/>
      <p:bldP spid="57" grpId="0"/>
      <p:bldP spid="58" grpId="0" animBg="1"/>
      <p:bldP spid="59" grpId="0" animBg="1"/>
      <p:bldP spid="60" grpId="0" animBg="1"/>
      <p:bldP spid="61" grpId="0"/>
      <p:bldP spid="62" grpId="0" animBg="1"/>
      <p:bldP spid="64" grpId="0"/>
      <p:bldP spid="65" grpId="0" animBg="1"/>
      <p:bldP spid="66" grpId="0" animBg="1"/>
      <p:bldP spid="67" grpId="0"/>
      <p:bldP spid="68" grpId="0" animBg="1"/>
      <p:bldP spid="69" grpId="0" animBg="1"/>
      <p:bldP spid="70" grpId="0" animBg="1"/>
      <p:bldP spid="71" grpId="0" animBg="1"/>
      <p:bldP spid="72" grpId="0" animBg="1"/>
      <p:bldP spid="73" grpId="0"/>
      <p:bldP spid="74" grpId="0"/>
      <p:bldP spid="75" grpId="0" animBg="1"/>
      <p:bldP spid="76" grpId="0"/>
      <p:bldP spid="77" grpId="0" animBg="1"/>
      <p:bldP spid="78" grpId="0" animBg="1"/>
      <p:bldP spid="79" grpId="0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5812E-F1E4-42D2-8ECD-558248F7E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417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/>
              <a:t>Novel Oscillator Topology</a:t>
            </a:r>
            <a:endParaRPr lang="en-IN" sz="4800" b="1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19A595-D010-4021-BBF5-4CE9DC0CF5F1}"/>
              </a:ext>
            </a:extLst>
          </p:cNvPr>
          <p:cNvSpPr txBox="1"/>
          <p:nvPr/>
        </p:nvSpPr>
        <p:spPr>
          <a:xfrm>
            <a:off x="10308276" y="3121827"/>
            <a:ext cx="1643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+mj-lt"/>
              </a:rPr>
              <a:t>Sinusoidal output voltage</a:t>
            </a:r>
            <a:endParaRPr lang="en-IN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1354F8-0946-4B80-932A-7B1A92C8F8C7}"/>
              </a:ext>
            </a:extLst>
          </p:cNvPr>
          <p:cNvGrpSpPr/>
          <p:nvPr/>
        </p:nvGrpSpPr>
        <p:grpSpPr>
          <a:xfrm>
            <a:off x="650411" y="2103109"/>
            <a:ext cx="10273118" cy="4537836"/>
            <a:chOff x="650411" y="2103109"/>
            <a:chExt cx="10273118" cy="453783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79DC8D-4FB6-46B4-9EAB-D7C584DCAEB7}"/>
                </a:ext>
              </a:extLst>
            </p:cNvPr>
            <p:cNvSpPr/>
            <p:nvPr/>
          </p:nvSpPr>
          <p:spPr>
            <a:xfrm>
              <a:off x="2150034" y="3302635"/>
              <a:ext cx="2139518" cy="1105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MEMS Resonator</a:t>
              </a:r>
              <a:endParaRPr lang="en-IN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53FDA67-D743-4E69-BF70-E3A5860A0D01}"/>
                </a:ext>
              </a:extLst>
            </p:cNvPr>
            <p:cNvCxnSpPr>
              <a:cxnSpLocks/>
              <a:endCxn id="32" idx="1"/>
            </p:cNvCxnSpPr>
            <p:nvPr/>
          </p:nvCxnSpPr>
          <p:spPr>
            <a:xfrm>
              <a:off x="650411" y="3855524"/>
              <a:ext cx="149962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E41B20A-EA06-47CB-BDD4-18510C767B0A}"/>
                </a:ext>
              </a:extLst>
            </p:cNvPr>
            <p:cNvCxnSpPr>
              <a:cxnSpLocks/>
            </p:cNvCxnSpPr>
            <p:nvPr/>
          </p:nvCxnSpPr>
          <p:spPr>
            <a:xfrm>
              <a:off x="4289552" y="3828579"/>
              <a:ext cx="132752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9082F2E-906C-4324-9582-C3694CF442F7}"/>
                </a:ext>
              </a:extLst>
            </p:cNvPr>
            <p:cNvSpPr txBox="1"/>
            <p:nvPr/>
          </p:nvSpPr>
          <p:spPr>
            <a:xfrm>
              <a:off x="669185" y="3181496"/>
              <a:ext cx="1643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+mj-lt"/>
                </a:rPr>
                <a:t>Sinusoidal input voltage</a:t>
              </a:r>
              <a:endParaRPr lang="en-IN">
                <a:latin typeface="+mj-lt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A0962CD-9791-4DB5-AE5C-B54537C762B8}"/>
                </a:ext>
              </a:extLst>
            </p:cNvPr>
            <p:cNvSpPr txBox="1"/>
            <p:nvPr/>
          </p:nvSpPr>
          <p:spPr>
            <a:xfrm>
              <a:off x="4795187" y="3138903"/>
              <a:ext cx="1643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+mj-lt"/>
                </a:rPr>
                <a:t>Sinusoidal output current</a:t>
              </a:r>
              <a:endParaRPr lang="en-IN">
                <a:latin typeface="+mj-l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AD3210E5-790D-42FF-BD13-CD77BD352606}"/>
                </a:ext>
              </a:extLst>
            </p:cNvPr>
            <p:cNvSpPr/>
            <p:nvPr/>
          </p:nvSpPr>
          <p:spPr>
            <a:xfrm>
              <a:off x="8106492" y="3277658"/>
              <a:ext cx="2139518" cy="1105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MEMS Resonator</a:t>
              </a:r>
              <a:endParaRPr lang="en-IN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51EA608-04BC-439B-B926-51A8F210076A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7684483" y="3830547"/>
              <a:ext cx="42200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140019D-C517-4CA4-9FEA-A8016B74A000}"/>
                </a:ext>
              </a:extLst>
            </p:cNvPr>
            <p:cNvCxnSpPr/>
            <p:nvPr/>
          </p:nvCxnSpPr>
          <p:spPr>
            <a:xfrm>
              <a:off x="10246010" y="3803602"/>
              <a:ext cx="67751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6836F37-E3CB-4B03-A64D-D5D4E9A861D7}"/>
                </a:ext>
              </a:extLst>
            </p:cNvPr>
            <p:cNvSpPr txBox="1"/>
            <p:nvPr/>
          </p:nvSpPr>
          <p:spPr>
            <a:xfrm>
              <a:off x="6733240" y="3157271"/>
              <a:ext cx="164377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+mj-lt"/>
                </a:rPr>
                <a:t>Sinusoidal input voltage</a:t>
              </a:r>
              <a:endParaRPr lang="en-IN">
                <a:latin typeface="+mj-lt"/>
              </a:endParaRP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F4AE200-3A87-4B40-8662-6F296FEE2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34498" y="5664253"/>
              <a:ext cx="403221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CFB8E22-A126-4072-8FEB-B97A0400A9B3}"/>
                </a:ext>
              </a:extLst>
            </p:cNvPr>
            <p:cNvCxnSpPr/>
            <p:nvPr/>
          </p:nvCxnSpPr>
          <p:spPr>
            <a:xfrm>
              <a:off x="5237719" y="3848356"/>
              <a:ext cx="0" cy="18158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8F892E5-F8AC-4744-90E3-5F619D1A5297}"/>
                </a:ext>
              </a:extLst>
            </p:cNvPr>
            <p:cNvSpPr/>
            <p:nvPr/>
          </p:nvSpPr>
          <p:spPr>
            <a:xfrm>
              <a:off x="3101934" y="5111364"/>
              <a:ext cx="1733626" cy="1105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Transimpedance amplifier</a:t>
              </a:r>
              <a:endParaRPr lang="en-IN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20531E87-C5FA-4810-BCE0-341F8146F1B1}"/>
                </a:ext>
              </a:extLst>
            </p:cNvPr>
            <p:cNvSpPr/>
            <p:nvPr/>
          </p:nvSpPr>
          <p:spPr>
            <a:xfrm>
              <a:off x="1078348" y="5149411"/>
              <a:ext cx="1733626" cy="1105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Amplifier</a:t>
              </a:r>
              <a:endParaRPr lang="en-IN"/>
            </a:p>
            <a:p>
              <a:pPr algn="ctr"/>
              <a:r>
                <a:rPr lang="en-US"/>
                <a:t>&amp;</a:t>
              </a:r>
            </a:p>
            <a:p>
              <a:pPr algn="ctr"/>
              <a:r>
                <a:rPr lang="en-US"/>
                <a:t>Phase correcting circuit</a:t>
              </a:r>
            </a:p>
          </p:txBody>
        </p: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C8451C5-3F3C-4FA4-942A-FDFAC93D10E0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H="1">
              <a:off x="2811974" y="5702300"/>
              <a:ext cx="44454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100EAD6-3FA9-4853-AB9E-B6F94711B698}"/>
                </a:ext>
              </a:extLst>
            </p:cNvPr>
            <p:cNvCxnSpPr>
              <a:cxnSpLocks/>
            </p:cNvCxnSpPr>
            <p:nvPr/>
          </p:nvCxnSpPr>
          <p:spPr>
            <a:xfrm>
              <a:off x="676188" y="3855524"/>
              <a:ext cx="0" cy="180872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2978358-23C8-47D0-A66E-FB21DE6CA5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0411" y="5664254"/>
              <a:ext cx="450272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14EBF6B-6FD5-4275-AB47-772EAE22C4A1}"/>
                </a:ext>
              </a:extLst>
            </p:cNvPr>
            <p:cNvCxnSpPr/>
            <p:nvPr/>
          </p:nvCxnSpPr>
          <p:spPr>
            <a:xfrm>
              <a:off x="10564364" y="3837715"/>
              <a:ext cx="0" cy="181589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18F5B22-693B-4BBF-AC8B-4E3977BC5420}"/>
                </a:ext>
              </a:extLst>
            </p:cNvPr>
            <p:cNvSpPr/>
            <p:nvPr/>
          </p:nvSpPr>
          <p:spPr>
            <a:xfrm>
              <a:off x="8309438" y="5015046"/>
              <a:ext cx="1733626" cy="110577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Buffer</a:t>
              </a:r>
              <a:endParaRPr lang="en-IN"/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17B62EA-1DD6-42FD-973B-767F4D97F1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43063" y="5644082"/>
              <a:ext cx="530427" cy="1397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4CA346E-8032-4AB9-8869-A392BD54228A}"/>
                </a:ext>
              </a:extLst>
            </p:cNvPr>
            <p:cNvCxnSpPr>
              <a:cxnSpLocks/>
            </p:cNvCxnSpPr>
            <p:nvPr/>
          </p:nvCxnSpPr>
          <p:spPr>
            <a:xfrm>
              <a:off x="7711117" y="3834130"/>
              <a:ext cx="0" cy="1808729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670282D-7CA7-41B0-BE8C-83240CCDCD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4483" y="5641637"/>
              <a:ext cx="692528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FA737F2-9B62-4C9A-85BB-FEEAFDA16973}"/>
                </a:ext>
              </a:extLst>
            </p:cNvPr>
            <p:cNvCxnSpPr>
              <a:cxnSpLocks/>
            </p:cNvCxnSpPr>
            <p:nvPr/>
          </p:nvCxnSpPr>
          <p:spPr>
            <a:xfrm>
              <a:off x="6438958" y="2103109"/>
              <a:ext cx="0" cy="4537836"/>
            </a:xfrm>
            <a:prstGeom prst="line">
              <a:avLst/>
            </a:prstGeom>
            <a:ln w="38100">
              <a:solidFill>
                <a:schemeClr val="accent1">
                  <a:lumMod val="60000"/>
                  <a:lumOff val="4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9A4CC62-3DCE-4586-9CBA-4C51BDDF1047}"/>
                </a:ext>
              </a:extLst>
            </p:cNvPr>
            <p:cNvSpPr txBox="1"/>
            <p:nvPr/>
          </p:nvSpPr>
          <p:spPr>
            <a:xfrm>
              <a:off x="1219201" y="2288082"/>
              <a:ext cx="3615297" cy="461665"/>
            </a:xfrm>
            <a:prstGeom prst="rect">
              <a:avLst/>
            </a:prstGeom>
            <a:noFill/>
            <a:ln w="5715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>
                  <a:latin typeface="+mj-lt"/>
                </a:rPr>
                <a:t>Existing Oscillator Topology</a:t>
              </a:r>
              <a:endParaRPr lang="en-IN" sz="2400" b="1" u="sng">
                <a:latin typeface="+mj-lt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D5F37D61-2EFA-4C14-B495-0F6F6282A3C1}"/>
                </a:ext>
              </a:extLst>
            </p:cNvPr>
            <p:cNvSpPr txBox="1"/>
            <p:nvPr/>
          </p:nvSpPr>
          <p:spPr>
            <a:xfrm>
              <a:off x="7519929" y="2288081"/>
              <a:ext cx="3312644" cy="461665"/>
            </a:xfrm>
            <a:prstGeom prst="rect">
              <a:avLst/>
            </a:prstGeom>
            <a:noFill/>
            <a:ln w="571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u="sng">
                  <a:latin typeface="+mj-lt"/>
                </a:rPr>
                <a:t>New Oscillator Topology</a:t>
              </a:r>
              <a:endParaRPr lang="en-IN" sz="2400" b="1" u="sng">
                <a:latin typeface="+mj-lt"/>
              </a:endParaRPr>
            </a:p>
          </p:txBody>
        </p:sp>
      </p:grpSp>
      <p:sp>
        <p:nvSpPr>
          <p:cNvPr id="95" name="TextBox 94">
            <a:extLst>
              <a:ext uri="{FF2B5EF4-FFF2-40B4-BE49-F238E27FC236}">
                <a16:creationId xmlns:a16="http://schemas.microsoft.com/office/drawing/2014/main" id="{67F7075A-C50D-461A-8F3E-BCA222F1A163}"/>
              </a:ext>
            </a:extLst>
          </p:cNvPr>
          <p:cNvSpPr txBox="1"/>
          <p:nvPr/>
        </p:nvSpPr>
        <p:spPr>
          <a:xfrm>
            <a:off x="650411" y="1152834"/>
            <a:ext cx="1070337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US" b="1">
                <a:latin typeface="+mj-lt"/>
              </a:rPr>
              <a:t>Existing topologies : </a:t>
            </a:r>
            <a:r>
              <a:rPr lang="en-US">
                <a:latin typeface="+mj-lt"/>
              </a:rPr>
              <a:t>use large number of electronic circuits which add noise to the output.</a:t>
            </a:r>
          </a:p>
          <a:p>
            <a:pPr algn="just"/>
            <a:r>
              <a:rPr lang="en-US" b="1">
                <a:latin typeface="+mj-lt"/>
              </a:rPr>
              <a:t>This work :  </a:t>
            </a:r>
            <a:r>
              <a:rPr lang="en-US">
                <a:latin typeface="+mj-lt"/>
              </a:rPr>
              <a:t>uses </a:t>
            </a:r>
            <a:r>
              <a:rPr lang="en-US" i="1" u="sng">
                <a:latin typeface="+mj-lt"/>
              </a:rPr>
              <a:t>novel method </a:t>
            </a:r>
            <a:r>
              <a:rPr lang="en-US">
                <a:latin typeface="+mj-lt"/>
              </a:rPr>
              <a:t>to reduce noise by reducing the requirement for electronic circuits.</a:t>
            </a:r>
            <a:endParaRPr lang="en-US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7242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37CCB-6D49-4ADD-B061-DEA777E42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930"/>
            <a:ext cx="10515600" cy="315912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 Clamping </a:t>
            </a:r>
            <a:r>
              <a:rPr lang="en-US" dirty="0"/>
              <a:t>Loss in MEMS Resonators</a:t>
            </a:r>
            <a:endParaRPr lang="en-IN" dirty="0"/>
          </a:p>
        </p:txBody>
      </p:sp>
      <p:pic>
        <p:nvPicPr>
          <p:cNvPr id="11" name="Content Placeholder 3" descr="Capture.JPG">
            <a:extLst>
              <a:ext uri="{FF2B5EF4-FFF2-40B4-BE49-F238E27FC236}">
                <a16:creationId xmlns:a16="http://schemas.microsoft.com/office/drawing/2014/main" id="{7DF72237-0815-44CD-B0DE-805F48349A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7550" y="2263934"/>
            <a:ext cx="5676900" cy="3474720"/>
          </a:xfrm>
          <a:prstGeom prst="rect">
            <a:avLst/>
          </a:prstGeom>
        </p:spPr>
      </p:pic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058049D-1FB0-44BA-89F2-667A24D01A35}"/>
              </a:ext>
            </a:extLst>
          </p:cNvPr>
          <p:cNvGraphicFramePr>
            <a:graphicFrameLocks noGrp="1"/>
          </p:cNvGraphicFramePr>
          <p:nvPr/>
        </p:nvGraphicFramePr>
        <p:xfrm>
          <a:off x="1224796" y="571106"/>
          <a:ext cx="10036226" cy="5685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18113">
                  <a:extLst>
                    <a:ext uri="{9D8B030D-6E8A-4147-A177-3AD203B41FA5}">
                      <a16:colId xmlns:a16="http://schemas.microsoft.com/office/drawing/2014/main" val="3367429242"/>
                    </a:ext>
                  </a:extLst>
                </a:gridCol>
                <a:gridCol w="5018113">
                  <a:extLst>
                    <a:ext uri="{9D8B030D-6E8A-4147-A177-3AD203B41FA5}">
                      <a16:colId xmlns:a16="http://schemas.microsoft.com/office/drawing/2014/main" val="1310899601"/>
                    </a:ext>
                  </a:extLst>
                </a:gridCol>
              </a:tblGrid>
              <a:tr h="264997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4963217"/>
                  </a:ext>
                </a:extLst>
              </a:tr>
              <a:tr h="3035431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74681"/>
                  </a:ext>
                </a:extLst>
              </a:tr>
            </a:tbl>
          </a:graphicData>
        </a:graphic>
      </p:graphicFrame>
      <p:pic>
        <p:nvPicPr>
          <p:cNvPr id="6" name="Picture 5" descr="package_setup.JPG">
            <a:extLst>
              <a:ext uri="{FF2B5EF4-FFF2-40B4-BE49-F238E27FC236}">
                <a16:creationId xmlns:a16="http://schemas.microsoft.com/office/drawing/2014/main" id="{94B9678D-7722-4610-BEBD-0CEAB48B6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830" y="574378"/>
            <a:ext cx="3668296" cy="2237742"/>
          </a:xfrm>
          <a:prstGeom prst="rect">
            <a:avLst/>
          </a:prstGeom>
        </p:spPr>
      </p:pic>
      <p:pic>
        <p:nvPicPr>
          <p:cNvPr id="8" name="Picture 7" descr="Capture1.JPG">
            <a:extLst>
              <a:ext uri="{FF2B5EF4-FFF2-40B4-BE49-F238E27FC236}">
                <a16:creationId xmlns:a16="http://schemas.microsoft.com/office/drawing/2014/main" id="{F469A1B0-3600-4EAD-B265-FF6F2FD74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6699" y="603742"/>
            <a:ext cx="3934123" cy="2220409"/>
          </a:xfrm>
          <a:prstGeom prst="rect">
            <a:avLst/>
          </a:prstGeom>
        </p:spPr>
      </p:pic>
      <p:pic>
        <p:nvPicPr>
          <p:cNvPr id="10" name="Picture 9" descr="matlabfig.jpg">
            <a:extLst>
              <a:ext uri="{FF2B5EF4-FFF2-40B4-BE49-F238E27FC236}">
                <a16:creationId xmlns:a16="http://schemas.microsoft.com/office/drawing/2014/main" id="{3CD5CED9-2F11-4412-A15E-0CD5A52F37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3185" y="3227894"/>
            <a:ext cx="3357585" cy="255574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B08E18-B7FD-4558-BFB8-4CEA26D8B5D4}"/>
              </a:ext>
            </a:extLst>
          </p:cNvPr>
          <p:cNvSpPr txBox="1"/>
          <p:nvPr/>
        </p:nvSpPr>
        <p:spPr>
          <a:xfrm>
            <a:off x="1697005" y="2936495"/>
            <a:ext cx="3772786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Device under measurement for low temperature</a:t>
            </a:r>
            <a:endParaRPr lang="en-IN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2BB16D-69F2-43AB-AA1D-7243124AEB2A}"/>
              </a:ext>
            </a:extLst>
          </p:cNvPr>
          <p:cNvSpPr txBox="1"/>
          <p:nvPr/>
        </p:nvSpPr>
        <p:spPr>
          <a:xfrm>
            <a:off x="6901696" y="2903545"/>
            <a:ext cx="39341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         </a:t>
            </a:r>
            <a:r>
              <a:rPr lang="en-US" sz="1400" dirty="0"/>
              <a:t>Frequency sweep measurement set-up</a:t>
            </a:r>
            <a:endParaRPr lang="en-IN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CA616B-3281-4BAD-BD04-0E3A6B6F9C33}"/>
              </a:ext>
            </a:extLst>
          </p:cNvPr>
          <p:cNvSpPr txBox="1"/>
          <p:nvPr/>
        </p:nvSpPr>
        <p:spPr>
          <a:xfrm>
            <a:off x="6901696" y="5738654"/>
            <a:ext cx="4065508" cy="5416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PML Simulation depicting the failure of the existing  model for Clamping loss[1]</a:t>
            </a:r>
            <a:endParaRPr lang="en-IN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AA1C8-2BC9-48B3-A8B0-873E55A5B10E}"/>
              </a:ext>
            </a:extLst>
          </p:cNvPr>
          <p:cNvSpPr txBox="1"/>
          <p:nvPr/>
        </p:nvSpPr>
        <p:spPr>
          <a:xfrm>
            <a:off x="1657830" y="5893219"/>
            <a:ext cx="4065508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       Frequency sweep of different modes for DETF</a:t>
            </a:r>
            <a:endParaRPr lang="en-IN" sz="1400" dirty="0"/>
          </a:p>
        </p:txBody>
      </p:sp>
      <p:pic>
        <p:nvPicPr>
          <p:cNvPr id="19" name="Content Placeholder 3" descr="Capture.JPG">
            <a:extLst>
              <a:ext uri="{FF2B5EF4-FFF2-40B4-BE49-F238E27FC236}">
                <a16:creationId xmlns:a16="http://schemas.microsoft.com/office/drawing/2014/main" id="{36ED5556-3719-4E1B-89DD-0741D330E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412" y="3501858"/>
            <a:ext cx="3357586" cy="21020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C7D22B7-1BD8-45AB-83E2-6951E6FD9756}"/>
              </a:ext>
            </a:extLst>
          </p:cNvPr>
          <p:cNvSpPr txBox="1"/>
          <p:nvPr/>
        </p:nvSpPr>
        <p:spPr>
          <a:xfrm>
            <a:off x="1412915" y="6310579"/>
            <a:ext cx="10153774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1400" dirty="0">
                <a:latin typeface="Times New Roman" pitchFamily="18" charset="0"/>
                <a:cs typeface="Times New Roman" pitchFamily="18" charset="0"/>
              </a:rPr>
              <a:t>[1] </a:t>
            </a:r>
            <a:r>
              <a:rPr lang="en-US" sz="1400" b="1" dirty="0"/>
              <a:t>Janna Rodriguez , Saurabh Arun Chandorkar , Grant M. Glaze , Dustin D. Gerrard,</a:t>
            </a:r>
            <a:br>
              <a:rPr lang="en-US" sz="1400" b="1" dirty="0"/>
            </a:br>
            <a:r>
              <a:rPr lang="en-US" sz="1400" b="1" dirty="0" err="1"/>
              <a:t>Yunhan</a:t>
            </a:r>
            <a:r>
              <a:rPr lang="en-US" sz="1400" b="1" dirty="0"/>
              <a:t> Chen , David B. Heinz, Ian B. </a:t>
            </a:r>
            <a:r>
              <a:rPr lang="en-US" sz="1400" b="1" dirty="0" err="1"/>
              <a:t>Flader</a:t>
            </a:r>
            <a:r>
              <a:rPr lang="en-US" sz="1400" b="1" dirty="0"/>
              <a:t>, and Thomas W. Kenny</a:t>
            </a: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33241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2285400" y="275040"/>
            <a:ext cx="7621200" cy="943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IN" sz="2800" spc="-1">
                <a:solidFill>
                  <a:srgbClr val="000000"/>
                </a:solidFill>
                <a:latin typeface="Calibri"/>
              </a:rPr>
              <a:t>Optimization of Un-encapsulated and encapsulated fabrication processes</a:t>
            </a:r>
            <a:endParaRPr lang="en-IN" sz="2800" spc="-1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2118720" y="1330200"/>
            <a:ext cx="8211600" cy="4536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4791000" y="6413400"/>
            <a:ext cx="3231000" cy="576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600" spc="-1">
                <a:solidFill>
                  <a:srgbClr val="000000"/>
                </a:solidFill>
                <a:latin typeface="Calibri"/>
              </a:rPr>
              <a:t>Bhargavi B.A. , Project Assistant</a:t>
            </a:r>
            <a:endParaRPr lang="en-IN" sz="1600" spc="-1"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1668000" y="3816000"/>
            <a:ext cx="274500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pc="-1">
                <a:solidFill>
                  <a:srgbClr val="000000"/>
                </a:solidFill>
                <a:latin typeface="Calibri"/>
              </a:rPr>
              <a:t>Lithography Optimization</a:t>
            </a:r>
            <a:endParaRPr lang="en-IN" spc="-1">
              <a:latin typeface="Arial"/>
            </a:endParaRPr>
          </a:p>
        </p:txBody>
      </p:sp>
      <p:sp>
        <p:nvSpPr>
          <p:cNvPr id="45" name="CustomShape 5"/>
          <p:cNvSpPr/>
          <p:nvPr/>
        </p:nvSpPr>
        <p:spPr>
          <a:xfrm>
            <a:off x="2331840" y="6380640"/>
            <a:ext cx="24588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pc="-1">
                <a:solidFill>
                  <a:srgbClr val="000000"/>
                </a:solidFill>
                <a:latin typeface="Calibri"/>
              </a:rPr>
              <a:t>DRIE optimization</a:t>
            </a:r>
            <a:endParaRPr lang="en-IN" spc="-1">
              <a:latin typeface="Arial"/>
            </a:endParaRPr>
          </a:p>
        </p:txBody>
      </p:sp>
      <p:sp>
        <p:nvSpPr>
          <p:cNvPr id="46" name="CustomShape 6"/>
          <p:cNvSpPr/>
          <p:nvPr/>
        </p:nvSpPr>
        <p:spPr>
          <a:xfrm>
            <a:off x="7440960" y="5824080"/>
            <a:ext cx="182844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pc="-1">
                <a:solidFill>
                  <a:srgbClr val="000000"/>
                </a:solidFill>
                <a:latin typeface="Calibri"/>
              </a:rPr>
              <a:t>LTO optimization</a:t>
            </a:r>
            <a:endParaRPr lang="en-IN" spc="-1">
              <a:latin typeface="Arial"/>
            </a:endParaRPr>
          </a:p>
        </p:txBody>
      </p:sp>
      <p:sp>
        <p:nvSpPr>
          <p:cNvPr id="47" name="CustomShape 7"/>
          <p:cNvSpPr/>
          <p:nvPr/>
        </p:nvSpPr>
        <p:spPr>
          <a:xfrm>
            <a:off x="6822840" y="3210840"/>
            <a:ext cx="2254680" cy="638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pc="-1">
                <a:solidFill>
                  <a:srgbClr val="000000"/>
                </a:solidFill>
                <a:latin typeface="Calibri"/>
              </a:rPr>
              <a:t>Wafer Bow Correction</a:t>
            </a:r>
            <a:endParaRPr lang="en-IN" spc="-1">
              <a:latin typeface="Arial"/>
            </a:endParaRPr>
          </a:p>
        </p:txBody>
      </p:sp>
      <p:pic>
        <p:nvPicPr>
          <p:cNvPr id="48" name="Picture 11"/>
          <p:cNvPicPr/>
          <p:nvPr/>
        </p:nvPicPr>
        <p:blipFill>
          <a:blip r:embed="rId2"/>
          <a:stretch/>
        </p:blipFill>
        <p:spPr>
          <a:xfrm>
            <a:off x="8148000" y="4021920"/>
            <a:ext cx="2221560" cy="1666080"/>
          </a:xfrm>
          <a:prstGeom prst="rect">
            <a:avLst/>
          </a:prstGeom>
          <a:ln>
            <a:noFill/>
          </a:ln>
        </p:spPr>
      </p:pic>
      <p:pic>
        <p:nvPicPr>
          <p:cNvPr id="49" name="Content Placeholder 9"/>
          <p:cNvPicPr/>
          <p:nvPr/>
        </p:nvPicPr>
        <p:blipFill>
          <a:blip r:embed="rId3"/>
          <a:stretch/>
        </p:blipFill>
        <p:spPr>
          <a:xfrm>
            <a:off x="6060360" y="1488600"/>
            <a:ext cx="1799640" cy="1535400"/>
          </a:xfrm>
          <a:prstGeom prst="rect">
            <a:avLst/>
          </a:prstGeom>
          <a:ln>
            <a:noFill/>
          </a:ln>
        </p:spPr>
      </p:pic>
      <p:pic>
        <p:nvPicPr>
          <p:cNvPr id="50" name="Content Placeholder 11"/>
          <p:cNvPicPr/>
          <p:nvPr/>
        </p:nvPicPr>
        <p:blipFill>
          <a:blip r:embed="rId4"/>
          <a:stretch/>
        </p:blipFill>
        <p:spPr>
          <a:xfrm>
            <a:off x="7624200" y="1584000"/>
            <a:ext cx="2899800" cy="1195560"/>
          </a:xfrm>
          <a:prstGeom prst="rect">
            <a:avLst/>
          </a:prstGeom>
          <a:ln>
            <a:noFill/>
          </a:ln>
        </p:spPr>
      </p:pic>
      <p:pic>
        <p:nvPicPr>
          <p:cNvPr id="51" name="Picture 15"/>
          <p:cNvPicPr/>
          <p:nvPr/>
        </p:nvPicPr>
        <p:blipFill>
          <a:blip r:embed="rId5"/>
          <a:stretch/>
        </p:blipFill>
        <p:spPr>
          <a:xfrm>
            <a:off x="3396000" y="4739040"/>
            <a:ext cx="1828440" cy="1641240"/>
          </a:xfrm>
          <a:prstGeom prst="rect">
            <a:avLst/>
          </a:prstGeom>
          <a:ln>
            <a:noFill/>
          </a:ln>
        </p:spPr>
      </p:pic>
      <p:pic>
        <p:nvPicPr>
          <p:cNvPr id="52" name="Picture 16"/>
          <p:cNvPicPr/>
          <p:nvPr/>
        </p:nvPicPr>
        <p:blipFill>
          <a:blip r:embed="rId6"/>
          <a:stretch/>
        </p:blipFill>
        <p:spPr>
          <a:xfrm>
            <a:off x="1742880" y="4703400"/>
            <a:ext cx="1797120" cy="1704600"/>
          </a:xfrm>
          <a:prstGeom prst="rect">
            <a:avLst/>
          </a:prstGeom>
          <a:ln>
            <a:noFill/>
          </a:ln>
        </p:spPr>
      </p:pic>
      <p:pic>
        <p:nvPicPr>
          <p:cNvPr id="53" name="Picture 2"/>
          <p:cNvPicPr/>
          <p:nvPr/>
        </p:nvPicPr>
        <p:blipFill>
          <a:blip r:embed="rId7"/>
          <a:stretch/>
        </p:blipFill>
        <p:spPr>
          <a:xfrm>
            <a:off x="1812000" y="1584000"/>
            <a:ext cx="2266560" cy="2234880"/>
          </a:xfrm>
          <a:prstGeom prst="rect">
            <a:avLst/>
          </a:prstGeom>
          <a:ln>
            <a:noFill/>
          </a:ln>
        </p:spPr>
      </p:pic>
      <p:sp>
        <p:nvSpPr>
          <p:cNvPr id="54" name="CustomShape 8"/>
          <p:cNvSpPr/>
          <p:nvPr/>
        </p:nvSpPr>
        <p:spPr>
          <a:xfrm>
            <a:off x="2100720" y="1323000"/>
            <a:ext cx="15832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400" spc="-1">
                <a:solidFill>
                  <a:srgbClr val="000000"/>
                </a:solidFill>
                <a:latin typeface="Calibri"/>
              </a:rPr>
              <a:t>Test structures</a:t>
            </a:r>
            <a:endParaRPr lang="en-IN" sz="1400" spc="-1">
              <a:latin typeface="Arial"/>
            </a:endParaRPr>
          </a:p>
        </p:txBody>
      </p:sp>
      <p:pic>
        <p:nvPicPr>
          <p:cNvPr id="55" name="Picture 2"/>
          <p:cNvPicPr/>
          <p:nvPr/>
        </p:nvPicPr>
        <p:blipFill>
          <a:blip r:embed="rId8"/>
          <a:stretch/>
        </p:blipFill>
        <p:spPr>
          <a:xfrm>
            <a:off x="4116000" y="1510200"/>
            <a:ext cx="1693080" cy="1297800"/>
          </a:xfrm>
          <a:prstGeom prst="rect">
            <a:avLst/>
          </a:prstGeom>
          <a:ln>
            <a:noFill/>
          </a:ln>
        </p:spPr>
      </p:pic>
      <p:pic>
        <p:nvPicPr>
          <p:cNvPr id="56" name="Picture 3"/>
          <p:cNvPicPr/>
          <p:nvPr/>
        </p:nvPicPr>
        <p:blipFill>
          <a:blip r:embed="rId9"/>
          <a:stretch/>
        </p:blipFill>
        <p:spPr>
          <a:xfrm>
            <a:off x="4116000" y="2870280"/>
            <a:ext cx="1719000" cy="1309680"/>
          </a:xfrm>
          <a:prstGeom prst="rect">
            <a:avLst/>
          </a:prstGeom>
          <a:ln>
            <a:noFill/>
          </a:ln>
        </p:spPr>
      </p:pic>
      <p:pic>
        <p:nvPicPr>
          <p:cNvPr id="57" name="Picture 2"/>
          <p:cNvPicPr/>
          <p:nvPr/>
        </p:nvPicPr>
        <p:blipFill>
          <a:blip r:embed="rId10"/>
          <a:stretch/>
        </p:blipFill>
        <p:spPr>
          <a:xfrm>
            <a:off x="5988000" y="4032000"/>
            <a:ext cx="2098080" cy="15735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017523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986B7EC724C4B49B3F38E4D2B3CE351" ma:contentTypeVersion="2" ma:contentTypeDescription="Create a new document." ma:contentTypeScope="" ma:versionID="b04a479d83b1eb0ba5accd7731f0cffd">
  <xsd:schema xmlns:xsd="http://www.w3.org/2001/XMLSchema" xmlns:xs="http://www.w3.org/2001/XMLSchema" xmlns:p="http://schemas.microsoft.com/office/2006/metadata/properties" xmlns:ns2="42540d69-5a15-493f-b71c-20a6e8bb6311" targetNamespace="http://schemas.microsoft.com/office/2006/metadata/properties" ma:root="true" ma:fieldsID="931edef6595758eea253b7501baa8124" ns2:_="">
    <xsd:import namespace="42540d69-5a15-493f-b71c-20a6e8bb631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540d69-5a15-493f-b71c-20a6e8bb63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94D70FA-17BE-4907-9DC5-D4FE88F38F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540d69-5a15-493f-b71c-20a6e8bb63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C87385-D392-4E2E-AC02-EBC106E767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8B787B5-994E-49D3-8204-4673C0FA95E5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536</Words>
  <Application>Microsoft Office PowerPoint</Application>
  <PresentationFormat>Widescreen</PresentationFormat>
  <Paragraphs>110</Paragraphs>
  <Slides>11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Georgia</vt:lpstr>
      <vt:lpstr>Times New Roman</vt:lpstr>
      <vt:lpstr>Office Theme</vt:lpstr>
      <vt:lpstr>Equation</vt:lpstr>
      <vt:lpstr>PowerPoint Presentation</vt:lpstr>
      <vt:lpstr>Dynamics of Suspended Microchannel Resonator</vt:lpstr>
      <vt:lpstr>PowerPoint Presentation</vt:lpstr>
      <vt:lpstr>Cochlear Implant: AlN Growth</vt:lpstr>
      <vt:lpstr>PowerPoint Presentation</vt:lpstr>
      <vt:lpstr>PowerPoint Presentation</vt:lpstr>
      <vt:lpstr>Novel Oscillator Topology</vt:lpstr>
      <vt:lpstr> Clamping Loss in MEMS Resonators</vt:lpstr>
      <vt:lpstr>PowerPoint Presentation</vt:lpstr>
      <vt:lpstr>Akhieser Damping in MEMS Resonators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Shreeraj Joshi</dc:creator>
  <cp:lastModifiedBy>Samridh Sharma</cp:lastModifiedBy>
  <cp:revision>4</cp:revision>
  <dcterms:created xsi:type="dcterms:W3CDTF">2020-10-02T13:22:11Z</dcterms:created>
  <dcterms:modified xsi:type="dcterms:W3CDTF">2021-02-07T06:55:50Z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0x010100A986B7EC724C4B49B3F38E4D2B3CE351</vt:lpwstr>
  </property>
</Properties>
</file>